
<file path=[Content_Types].xml><?xml version="1.0" encoding="utf-8"?>
<Types xmlns="http://schemas.openxmlformats.org/package/2006/content-types">
  <Default Extension="jpg" ContentType="image/jpeg"/>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2"/>
  </p:notesMasterIdLst>
  <p:sldIdLst>
    <p:sldId id="256" r:id="rId2"/>
    <p:sldId id="276" r:id="rId3"/>
    <p:sldId id="277" r:id="rId4"/>
    <p:sldId id="272" r:id="rId5"/>
    <p:sldId id="257" r:id="rId6"/>
    <p:sldId id="270" r:id="rId7"/>
    <p:sldId id="258" r:id="rId8"/>
    <p:sldId id="273" r:id="rId9"/>
    <p:sldId id="275" r:id="rId10"/>
    <p:sldId id="274" r:id="rId11"/>
    <p:sldId id="259" r:id="rId12"/>
    <p:sldId id="278" r:id="rId13"/>
    <p:sldId id="260" r:id="rId14"/>
    <p:sldId id="281" r:id="rId15"/>
    <p:sldId id="282" r:id="rId16"/>
    <p:sldId id="283" r:id="rId17"/>
    <p:sldId id="284" r:id="rId18"/>
    <p:sldId id="322" r:id="rId19"/>
    <p:sldId id="291" r:id="rId20"/>
    <p:sldId id="289" r:id="rId21"/>
    <p:sldId id="286" r:id="rId22"/>
    <p:sldId id="290" r:id="rId23"/>
    <p:sldId id="287" r:id="rId24"/>
    <p:sldId id="264" r:id="rId25"/>
    <p:sldId id="288" r:id="rId26"/>
    <p:sldId id="292" r:id="rId27"/>
    <p:sldId id="293" r:id="rId28"/>
    <p:sldId id="295" r:id="rId29"/>
    <p:sldId id="294" r:id="rId30"/>
    <p:sldId id="296" r:id="rId31"/>
    <p:sldId id="297" r:id="rId32"/>
    <p:sldId id="320" r:id="rId33"/>
    <p:sldId id="318" r:id="rId34"/>
    <p:sldId id="319" r:id="rId35"/>
    <p:sldId id="299" r:id="rId36"/>
    <p:sldId id="329" r:id="rId37"/>
    <p:sldId id="330" r:id="rId38"/>
    <p:sldId id="285" r:id="rId39"/>
    <p:sldId id="303" r:id="rId40"/>
    <p:sldId id="326" r:id="rId41"/>
    <p:sldId id="307" r:id="rId42"/>
    <p:sldId id="331" r:id="rId43"/>
    <p:sldId id="332" r:id="rId44"/>
    <p:sldId id="323" r:id="rId45"/>
    <p:sldId id="328" r:id="rId46"/>
    <p:sldId id="333" r:id="rId47"/>
    <p:sldId id="327" r:id="rId48"/>
    <p:sldId id="347" r:id="rId49"/>
    <p:sldId id="334" r:id="rId50"/>
    <p:sldId id="335" r:id="rId51"/>
    <p:sldId id="336" r:id="rId52"/>
    <p:sldId id="337" r:id="rId53"/>
    <p:sldId id="338" r:id="rId54"/>
    <p:sldId id="339" r:id="rId55"/>
    <p:sldId id="344" r:id="rId56"/>
    <p:sldId id="341" r:id="rId57"/>
    <p:sldId id="342" r:id="rId58"/>
    <p:sldId id="343" r:id="rId59"/>
    <p:sldId id="345" r:id="rId60"/>
    <p:sldId id="346" r:id="rId61"/>
    <p:sldId id="324" r:id="rId62"/>
    <p:sldId id="304" r:id="rId63"/>
    <p:sldId id="355" r:id="rId64"/>
    <p:sldId id="356" r:id="rId65"/>
    <p:sldId id="351" r:id="rId66"/>
    <p:sldId id="357" r:id="rId67"/>
    <p:sldId id="358" r:id="rId68"/>
    <p:sldId id="305" r:id="rId69"/>
    <p:sldId id="352" r:id="rId70"/>
    <p:sldId id="354" r:id="rId71"/>
    <p:sldId id="359" r:id="rId72"/>
    <p:sldId id="353" r:id="rId73"/>
    <p:sldId id="269" r:id="rId74"/>
    <p:sldId id="360" r:id="rId75"/>
    <p:sldId id="368" r:id="rId76"/>
    <p:sldId id="361" r:id="rId77"/>
    <p:sldId id="367" r:id="rId78"/>
    <p:sldId id="363" r:id="rId79"/>
    <p:sldId id="366" r:id="rId80"/>
    <p:sldId id="362" r:id="rId81"/>
    <p:sldId id="365" r:id="rId82"/>
    <p:sldId id="364" r:id="rId83"/>
    <p:sldId id="370" r:id="rId84"/>
    <p:sldId id="369" r:id="rId85"/>
    <p:sldId id="310" r:id="rId86"/>
    <p:sldId id="348" r:id="rId87"/>
    <p:sldId id="321" r:id="rId88"/>
    <p:sldId id="349" r:id="rId89"/>
    <p:sldId id="279" r:id="rId90"/>
    <p:sldId id="280" r:id="rId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88"/>
    <p:restoredTop sz="86395"/>
  </p:normalViewPr>
  <p:slideViewPr>
    <p:cSldViewPr snapToGrid="0" snapToObjects="1">
      <p:cViewPr varScale="1">
        <p:scale>
          <a:sx n="110" d="100"/>
          <a:sy n="110" d="100"/>
        </p:scale>
        <p:origin x="1312" y="168"/>
      </p:cViewPr>
      <p:guideLst>
        <p:guide orient="horz" pos="2160"/>
        <p:guide pos="3840"/>
      </p:guideLst>
    </p:cSldViewPr>
  </p:slideViewPr>
  <p:outlineViewPr>
    <p:cViewPr>
      <p:scale>
        <a:sx n="33" d="100"/>
        <a:sy n="33" d="100"/>
      </p:scale>
      <p:origin x="0" y="-1496"/>
    </p:cViewPr>
  </p:outlineViewPr>
  <p:notesTextViewPr>
    <p:cViewPr>
      <p:scale>
        <a:sx n="110" d="100"/>
        <a:sy n="110" d="100"/>
      </p:scale>
      <p:origin x="0" y="-1624"/>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F6F5D-167E-1849-B841-EB0817BB385A}" type="datetimeFigureOut">
              <a:rPr lang="en-US" smtClean="0"/>
              <a:t>3/15/20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CF8D1-BA82-5045-ACF9-1AA42AD6A519}" type="slidenum">
              <a:rPr lang="en-US" smtClean="0"/>
              <a:t>‹#›</a:t>
            </a:fld>
            <a:endParaRPr lang="en-US"/>
          </a:p>
        </p:txBody>
      </p:sp>
    </p:spTree>
    <p:extLst>
      <p:ext uri="{BB962C8B-B14F-4D97-AF65-F5344CB8AC3E}">
        <p14:creationId xmlns:p14="http://schemas.microsoft.com/office/powerpoint/2010/main" val="2555476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will cover Docker fundamentals with the intent to get you into some real-world, hands-on practice as quickly as possible.  I want you understand Docker and be able to functionally use Docker with the information in the presentation.  If you don’t know a thing about Docker, this is a great place to start.  If you know some Docker and want a review, you are in the right place.  If you have extensive Docker experience and want to learn more, you won’t find what you’re looking for here although I would love to get your feedback on the material and understand how I can make it better.  Let’s get to it!</a:t>
            </a:r>
          </a:p>
        </p:txBody>
      </p:sp>
      <p:sp>
        <p:nvSpPr>
          <p:cNvPr id="4" name="Slide Number Placeholder 3"/>
          <p:cNvSpPr>
            <a:spLocks noGrp="1"/>
          </p:cNvSpPr>
          <p:nvPr>
            <p:ph type="sldNum" sz="quarter" idx="5"/>
          </p:nvPr>
        </p:nvSpPr>
        <p:spPr/>
        <p:txBody>
          <a:bodyPr/>
          <a:lstStyle/>
          <a:p>
            <a:fld id="{020CF8D1-BA82-5045-ACF9-1AA42AD6A519}" type="slidenum">
              <a:rPr lang="en-US" smtClean="0"/>
              <a:t>1</a:t>
            </a:fld>
            <a:endParaRPr lang="en-US"/>
          </a:p>
        </p:txBody>
      </p:sp>
    </p:spTree>
    <p:extLst>
      <p:ext uri="{BB962C8B-B14F-4D97-AF65-F5344CB8AC3E}">
        <p14:creationId xmlns:p14="http://schemas.microsoft.com/office/powerpoint/2010/main" val="1488115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10</a:t>
            </a:fld>
            <a:endParaRPr lang="en-US"/>
          </a:p>
        </p:txBody>
      </p:sp>
    </p:spTree>
    <p:extLst>
      <p:ext uri="{BB962C8B-B14F-4D97-AF65-F5344CB8AC3E}">
        <p14:creationId xmlns:p14="http://schemas.microsoft.com/office/powerpoint/2010/main" val="2649993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11</a:t>
            </a:fld>
            <a:endParaRPr lang="en-US"/>
          </a:p>
        </p:txBody>
      </p:sp>
    </p:spTree>
    <p:extLst>
      <p:ext uri="{BB962C8B-B14F-4D97-AF65-F5344CB8AC3E}">
        <p14:creationId xmlns:p14="http://schemas.microsoft.com/office/powerpoint/2010/main" val="1037279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12</a:t>
            </a:fld>
            <a:endParaRPr lang="en-US"/>
          </a:p>
        </p:txBody>
      </p:sp>
    </p:spTree>
    <p:extLst>
      <p:ext uri="{BB962C8B-B14F-4D97-AF65-F5344CB8AC3E}">
        <p14:creationId xmlns:p14="http://schemas.microsoft.com/office/powerpoint/2010/main" val="3139730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13</a:t>
            </a:fld>
            <a:endParaRPr lang="en-US"/>
          </a:p>
        </p:txBody>
      </p:sp>
    </p:spTree>
    <p:extLst>
      <p:ext uri="{BB962C8B-B14F-4D97-AF65-F5344CB8AC3E}">
        <p14:creationId xmlns:p14="http://schemas.microsoft.com/office/powerpoint/2010/main" val="2804571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14</a:t>
            </a:fld>
            <a:endParaRPr lang="en-US"/>
          </a:p>
        </p:txBody>
      </p:sp>
    </p:spTree>
    <p:extLst>
      <p:ext uri="{BB962C8B-B14F-4D97-AF65-F5344CB8AC3E}">
        <p14:creationId xmlns:p14="http://schemas.microsoft.com/office/powerpoint/2010/main" val="1519314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15</a:t>
            </a:fld>
            <a:endParaRPr lang="en-US"/>
          </a:p>
        </p:txBody>
      </p:sp>
    </p:spTree>
    <p:extLst>
      <p:ext uri="{BB962C8B-B14F-4D97-AF65-F5344CB8AC3E}">
        <p14:creationId xmlns:p14="http://schemas.microsoft.com/office/powerpoint/2010/main" val="1293102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16</a:t>
            </a:fld>
            <a:endParaRPr lang="en-US"/>
          </a:p>
        </p:txBody>
      </p:sp>
    </p:spTree>
    <p:extLst>
      <p:ext uri="{BB962C8B-B14F-4D97-AF65-F5344CB8AC3E}">
        <p14:creationId xmlns:p14="http://schemas.microsoft.com/office/powerpoint/2010/main" val="1497280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17</a:t>
            </a:fld>
            <a:endParaRPr lang="en-US"/>
          </a:p>
        </p:txBody>
      </p:sp>
    </p:spTree>
    <p:extLst>
      <p:ext uri="{BB962C8B-B14F-4D97-AF65-F5344CB8AC3E}">
        <p14:creationId xmlns:p14="http://schemas.microsoft.com/office/powerpoint/2010/main" val="3068340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18</a:t>
            </a:fld>
            <a:endParaRPr lang="en-US"/>
          </a:p>
        </p:txBody>
      </p:sp>
    </p:spTree>
    <p:extLst>
      <p:ext uri="{BB962C8B-B14F-4D97-AF65-F5344CB8AC3E}">
        <p14:creationId xmlns:p14="http://schemas.microsoft.com/office/powerpoint/2010/main" val="2058049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19</a:t>
            </a:fld>
            <a:endParaRPr lang="en-US"/>
          </a:p>
        </p:txBody>
      </p:sp>
    </p:spTree>
    <p:extLst>
      <p:ext uri="{BB962C8B-B14F-4D97-AF65-F5344CB8AC3E}">
        <p14:creationId xmlns:p14="http://schemas.microsoft.com/office/powerpoint/2010/main" val="230470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cover the prerequisites for the hands-on activities:</a:t>
            </a:r>
          </a:p>
          <a:p>
            <a:pPr marL="171450" indent="-171450">
              <a:buFont typeface="Arial" panose="020B0604020202020204" pitchFamily="34" charset="0"/>
              <a:buChar char="•"/>
            </a:pPr>
            <a:r>
              <a:rPr lang="en-US" dirty="0"/>
              <a:t>First, you should have a Docker Hub Account.  Technically, this isn’t required for what we will cover but having a Docker Hub account is a lot like having a GitHub account; it’s something you are likely to use eventually.</a:t>
            </a:r>
          </a:p>
          <a:p>
            <a:pPr marL="171450" indent="-171450">
              <a:buFont typeface="Arial" panose="020B0604020202020204" pitchFamily="34" charset="0"/>
              <a:buChar char="•"/>
            </a:pPr>
            <a:r>
              <a:rPr lang="en-US" dirty="0"/>
              <a:t>Once you have a Docker Hub Account, download and install Docker Desktop for your computer.</a:t>
            </a:r>
          </a:p>
          <a:p>
            <a:pPr marL="171450" indent="-171450">
              <a:buFont typeface="Arial" panose="020B0604020202020204" pitchFamily="34" charset="0"/>
              <a:buChar char="•"/>
            </a:pPr>
            <a:r>
              <a:rPr lang="en-US" dirty="0"/>
              <a:t>This presentation with all of the presenter notes, all of the files you need for the hands-on tasks, a Docker commands reference, and a README file that explains how to use all of this stuff are on an internal GitHub repo.</a:t>
            </a:r>
          </a:p>
          <a:p>
            <a:pPr marL="628650" lvl="1" indent="-171450">
              <a:buFont typeface="Arial" panose="020B0604020202020204" pitchFamily="34" charset="0"/>
              <a:buChar char="•"/>
            </a:pPr>
            <a:r>
              <a:rPr lang="en-US" dirty="0"/>
              <a:t>You need to connect to the ATC VPN to get to the repo so, if you aren’t already enrolled in the Duo authentication system, follow the link on the ATC Support page to Service Now then click on Self-Service Portal.</a:t>
            </a:r>
          </a:p>
          <a:p>
            <a:pPr marL="628650" lvl="1" indent="-171450">
              <a:buFont typeface="Arial" panose="020B0604020202020204" pitchFamily="34" charset="0"/>
              <a:buChar char="•"/>
            </a:pPr>
            <a:r>
              <a:rPr lang="en-US" dirty="0"/>
              <a:t>From the Self-Service Portal navigate to Service Catalog&gt;ATC Requests and click on Request Technical Support.</a:t>
            </a:r>
          </a:p>
          <a:p>
            <a:pPr marL="628650" lvl="1" indent="-171450">
              <a:buFont typeface="Arial" panose="020B0604020202020204" pitchFamily="34" charset="0"/>
              <a:buChar char="•"/>
            </a:pPr>
            <a:r>
              <a:rPr lang="en-US" dirty="0"/>
              <a:t>Request ATC VPN access in the form and wait for the Duo enrollment email.</a:t>
            </a:r>
          </a:p>
          <a:p>
            <a:pPr marL="171450" lvl="0" indent="-171450">
              <a:buFont typeface="Arial" panose="020B0604020202020204" pitchFamily="34" charset="0"/>
              <a:buChar char="•"/>
            </a:pPr>
            <a:r>
              <a:rPr lang="en-US" dirty="0"/>
              <a:t>After you connect to the ATC VPN you can download this repo and have access to everything you need.</a:t>
            </a:r>
          </a:p>
          <a:p>
            <a:pPr marL="628650" lvl="1" indent="-171450">
              <a:buFont typeface="Arial" panose="020B0604020202020204" pitchFamily="34" charset="0"/>
              <a:buChar char="•"/>
            </a:pPr>
            <a:r>
              <a:rPr lang="en-US" dirty="0"/>
              <a:t>Don’t worry if you aren’t familiar with using GitHub; the README file will explain how to download the repo</a:t>
            </a:r>
          </a:p>
          <a:p>
            <a:pPr marL="171450" lvl="0" indent="-171450">
              <a:buFont typeface="Arial" panose="020B0604020202020204" pitchFamily="34" charset="0"/>
              <a:buChar char="•"/>
            </a:pPr>
            <a:r>
              <a:rPr lang="en-US" dirty="0"/>
              <a:t>Like having a Docker Hub account, having a code editor isn’t required but it will sure make things easier on you than using Notepad.</a:t>
            </a:r>
          </a:p>
          <a:p>
            <a:pPr marL="628650" lvl="1" indent="-171450">
              <a:buFont typeface="Arial" panose="020B0604020202020204" pitchFamily="34" charset="0"/>
              <a:buChar char="•"/>
            </a:pPr>
            <a:r>
              <a:rPr lang="en-US" dirty="0"/>
              <a:t>The screenshots and recordings in this presentation use Visual Studio Code and it seems to be the first choice for the WWT </a:t>
            </a:r>
            <a:r>
              <a:rPr lang="en-US" dirty="0" err="1"/>
              <a:t>DevNet</a:t>
            </a:r>
            <a:r>
              <a:rPr lang="en-US" dirty="0"/>
              <a:t> Study Group.</a:t>
            </a:r>
          </a:p>
          <a:p>
            <a:pPr marL="628650" lvl="1" indent="-171450">
              <a:buFont typeface="Arial" panose="020B0604020202020204" pitchFamily="34" charset="0"/>
              <a:buChar char="•"/>
            </a:pPr>
            <a:r>
              <a:rPr lang="en-US" dirty="0"/>
              <a:t>It’s free, easy to use, and has tons of integrations, including several for Docker, which will help you get started quickly.</a:t>
            </a:r>
          </a:p>
          <a:p>
            <a:pPr marL="171450" lvl="0" indent="-171450">
              <a:buFont typeface="Arial" panose="020B0604020202020204" pitchFamily="34" charset="0"/>
              <a:buChar char="•"/>
            </a:pPr>
            <a:r>
              <a:rPr lang="en-US" dirty="0"/>
              <a:t>That’s a long list of prerequisites although you are very likely to reuse all of these tools in your </a:t>
            </a:r>
            <a:r>
              <a:rPr lang="en-US" dirty="0" err="1"/>
              <a:t>DevNet</a:t>
            </a:r>
            <a:r>
              <a:rPr lang="en-US" dirty="0"/>
              <a:t> studies and, ideally, to make your job easier.</a:t>
            </a:r>
          </a:p>
          <a:p>
            <a:pPr marL="628650" lvl="1" indent="-171450">
              <a:buFont typeface="Arial" panose="020B0604020202020204" pitchFamily="34" charset="0"/>
              <a:buChar char="•"/>
            </a:pPr>
            <a:r>
              <a:rPr lang="en-US" dirty="0"/>
              <a:t>Now we can go through some Docker fundamentals and get to doing actual </a:t>
            </a:r>
            <a:r>
              <a:rPr lang="en-US" i="1" dirty="0"/>
              <a:t>stuff</a:t>
            </a:r>
            <a:r>
              <a:rPr lang="en-US" i="0" dirty="0"/>
              <a:t> </a:t>
            </a:r>
            <a:r>
              <a:rPr lang="en-US" i="0"/>
              <a:t>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a:t>
            </a:fld>
            <a:endParaRPr lang="en-US"/>
          </a:p>
        </p:txBody>
      </p:sp>
    </p:spTree>
    <p:extLst>
      <p:ext uri="{BB962C8B-B14F-4D97-AF65-F5344CB8AC3E}">
        <p14:creationId xmlns:p14="http://schemas.microsoft.com/office/powerpoint/2010/main" val="6155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20</a:t>
            </a:fld>
            <a:endParaRPr lang="en-US"/>
          </a:p>
        </p:txBody>
      </p:sp>
    </p:spTree>
    <p:extLst>
      <p:ext uri="{BB962C8B-B14F-4D97-AF65-F5344CB8AC3E}">
        <p14:creationId xmlns:p14="http://schemas.microsoft.com/office/powerpoint/2010/main" val="2940872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21</a:t>
            </a:fld>
            <a:endParaRPr lang="en-US"/>
          </a:p>
        </p:txBody>
      </p:sp>
    </p:spTree>
    <p:extLst>
      <p:ext uri="{BB962C8B-B14F-4D97-AF65-F5344CB8AC3E}">
        <p14:creationId xmlns:p14="http://schemas.microsoft.com/office/powerpoint/2010/main" val="954636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22</a:t>
            </a:fld>
            <a:endParaRPr lang="en-US"/>
          </a:p>
        </p:txBody>
      </p:sp>
    </p:spTree>
    <p:extLst>
      <p:ext uri="{BB962C8B-B14F-4D97-AF65-F5344CB8AC3E}">
        <p14:creationId xmlns:p14="http://schemas.microsoft.com/office/powerpoint/2010/main" val="983635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23</a:t>
            </a:fld>
            <a:endParaRPr lang="en-US"/>
          </a:p>
        </p:txBody>
      </p:sp>
    </p:spTree>
    <p:extLst>
      <p:ext uri="{BB962C8B-B14F-4D97-AF65-F5344CB8AC3E}">
        <p14:creationId xmlns:p14="http://schemas.microsoft.com/office/powerpoint/2010/main" val="1823738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24</a:t>
            </a:fld>
            <a:endParaRPr lang="en-US"/>
          </a:p>
        </p:txBody>
      </p:sp>
    </p:spTree>
    <p:extLst>
      <p:ext uri="{BB962C8B-B14F-4D97-AF65-F5344CB8AC3E}">
        <p14:creationId xmlns:p14="http://schemas.microsoft.com/office/powerpoint/2010/main" val="1146841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25</a:t>
            </a:fld>
            <a:endParaRPr lang="en-US"/>
          </a:p>
        </p:txBody>
      </p:sp>
    </p:spTree>
    <p:extLst>
      <p:ext uri="{BB962C8B-B14F-4D97-AF65-F5344CB8AC3E}">
        <p14:creationId xmlns:p14="http://schemas.microsoft.com/office/powerpoint/2010/main" val="1660782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26</a:t>
            </a:fld>
            <a:endParaRPr lang="en-US"/>
          </a:p>
        </p:txBody>
      </p:sp>
    </p:spTree>
    <p:extLst>
      <p:ext uri="{BB962C8B-B14F-4D97-AF65-F5344CB8AC3E}">
        <p14:creationId xmlns:p14="http://schemas.microsoft.com/office/powerpoint/2010/main" val="810970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27</a:t>
            </a:fld>
            <a:endParaRPr lang="en-US"/>
          </a:p>
        </p:txBody>
      </p:sp>
    </p:spTree>
    <p:extLst>
      <p:ext uri="{BB962C8B-B14F-4D97-AF65-F5344CB8AC3E}">
        <p14:creationId xmlns:p14="http://schemas.microsoft.com/office/powerpoint/2010/main" val="2258139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28</a:t>
            </a:fld>
            <a:endParaRPr lang="en-US"/>
          </a:p>
        </p:txBody>
      </p:sp>
    </p:spTree>
    <p:extLst>
      <p:ext uri="{BB962C8B-B14F-4D97-AF65-F5344CB8AC3E}">
        <p14:creationId xmlns:p14="http://schemas.microsoft.com/office/powerpoint/2010/main" val="98709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29</a:t>
            </a:fld>
            <a:endParaRPr lang="en-US"/>
          </a:p>
        </p:txBody>
      </p:sp>
    </p:spTree>
    <p:extLst>
      <p:ext uri="{BB962C8B-B14F-4D97-AF65-F5344CB8AC3E}">
        <p14:creationId xmlns:p14="http://schemas.microsoft.com/office/powerpoint/2010/main" val="2780104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a:t>
            </a:fld>
            <a:endParaRPr lang="en-US"/>
          </a:p>
        </p:txBody>
      </p:sp>
    </p:spTree>
    <p:extLst>
      <p:ext uri="{BB962C8B-B14F-4D97-AF65-F5344CB8AC3E}">
        <p14:creationId xmlns:p14="http://schemas.microsoft.com/office/powerpoint/2010/main" val="8729696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30</a:t>
            </a:fld>
            <a:endParaRPr lang="en-US"/>
          </a:p>
        </p:txBody>
      </p:sp>
    </p:spTree>
    <p:extLst>
      <p:ext uri="{BB962C8B-B14F-4D97-AF65-F5344CB8AC3E}">
        <p14:creationId xmlns:p14="http://schemas.microsoft.com/office/powerpoint/2010/main" val="3025618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31</a:t>
            </a:fld>
            <a:endParaRPr lang="en-US"/>
          </a:p>
        </p:txBody>
      </p:sp>
    </p:spTree>
    <p:extLst>
      <p:ext uri="{BB962C8B-B14F-4D97-AF65-F5344CB8AC3E}">
        <p14:creationId xmlns:p14="http://schemas.microsoft.com/office/powerpoint/2010/main" val="3322957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32</a:t>
            </a:fld>
            <a:endParaRPr lang="en-US"/>
          </a:p>
        </p:txBody>
      </p:sp>
    </p:spTree>
    <p:extLst>
      <p:ext uri="{BB962C8B-B14F-4D97-AF65-F5344CB8AC3E}">
        <p14:creationId xmlns:p14="http://schemas.microsoft.com/office/powerpoint/2010/main" val="2982983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33</a:t>
            </a:fld>
            <a:endParaRPr lang="en-US"/>
          </a:p>
        </p:txBody>
      </p:sp>
    </p:spTree>
    <p:extLst>
      <p:ext uri="{BB962C8B-B14F-4D97-AF65-F5344CB8AC3E}">
        <p14:creationId xmlns:p14="http://schemas.microsoft.com/office/powerpoint/2010/main" val="3482492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34</a:t>
            </a:fld>
            <a:endParaRPr lang="en-US"/>
          </a:p>
        </p:txBody>
      </p:sp>
    </p:spTree>
    <p:extLst>
      <p:ext uri="{BB962C8B-B14F-4D97-AF65-F5344CB8AC3E}">
        <p14:creationId xmlns:p14="http://schemas.microsoft.com/office/powerpoint/2010/main" val="17573683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35</a:t>
            </a:fld>
            <a:endParaRPr lang="en-US"/>
          </a:p>
        </p:txBody>
      </p:sp>
    </p:spTree>
    <p:extLst>
      <p:ext uri="{BB962C8B-B14F-4D97-AF65-F5344CB8AC3E}">
        <p14:creationId xmlns:p14="http://schemas.microsoft.com/office/powerpoint/2010/main" val="14220234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36</a:t>
            </a:fld>
            <a:endParaRPr lang="en-US"/>
          </a:p>
        </p:txBody>
      </p:sp>
    </p:spTree>
    <p:extLst>
      <p:ext uri="{BB962C8B-B14F-4D97-AF65-F5344CB8AC3E}">
        <p14:creationId xmlns:p14="http://schemas.microsoft.com/office/powerpoint/2010/main" val="35402016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37</a:t>
            </a:fld>
            <a:endParaRPr lang="en-US"/>
          </a:p>
        </p:txBody>
      </p:sp>
    </p:spTree>
    <p:extLst>
      <p:ext uri="{BB962C8B-B14F-4D97-AF65-F5344CB8AC3E}">
        <p14:creationId xmlns:p14="http://schemas.microsoft.com/office/powerpoint/2010/main" val="2489777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38</a:t>
            </a:fld>
            <a:endParaRPr lang="en-US"/>
          </a:p>
        </p:txBody>
      </p:sp>
    </p:spTree>
    <p:extLst>
      <p:ext uri="{BB962C8B-B14F-4D97-AF65-F5344CB8AC3E}">
        <p14:creationId xmlns:p14="http://schemas.microsoft.com/office/powerpoint/2010/main" val="2635039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39</a:t>
            </a:fld>
            <a:endParaRPr lang="en-US"/>
          </a:p>
        </p:txBody>
      </p:sp>
    </p:spTree>
    <p:extLst>
      <p:ext uri="{BB962C8B-B14F-4D97-AF65-F5344CB8AC3E}">
        <p14:creationId xmlns:p14="http://schemas.microsoft.com/office/powerpoint/2010/main" val="2700855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a:t>
            </a:fld>
            <a:endParaRPr lang="en-US"/>
          </a:p>
        </p:txBody>
      </p:sp>
    </p:spTree>
    <p:extLst>
      <p:ext uri="{BB962C8B-B14F-4D97-AF65-F5344CB8AC3E}">
        <p14:creationId xmlns:p14="http://schemas.microsoft.com/office/powerpoint/2010/main" val="30435036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40</a:t>
            </a:fld>
            <a:endParaRPr lang="en-US"/>
          </a:p>
        </p:txBody>
      </p:sp>
    </p:spTree>
    <p:extLst>
      <p:ext uri="{BB962C8B-B14F-4D97-AF65-F5344CB8AC3E}">
        <p14:creationId xmlns:p14="http://schemas.microsoft.com/office/powerpoint/2010/main" val="30193786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41</a:t>
            </a:fld>
            <a:endParaRPr lang="en-US"/>
          </a:p>
        </p:txBody>
      </p:sp>
    </p:spTree>
    <p:extLst>
      <p:ext uri="{BB962C8B-B14F-4D97-AF65-F5344CB8AC3E}">
        <p14:creationId xmlns:p14="http://schemas.microsoft.com/office/powerpoint/2010/main" val="26997962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42</a:t>
            </a:fld>
            <a:endParaRPr lang="en-US"/>
          </a:p>
        </p:txBody>
      </p:sp>
    </p:spTree>
    <p:extLst>
      <p:ext uri="{BB962C8B-B14F-4D97-AF65-F5344CB8AC3E}">
        <p14:creationId xmlns:p14="http://schemas.microsoft.com/office/powerpoint/2010/main" val="24415657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43</a:t>
            </a:fld>
            <a:endParaRPr lang="en-US"/>
          </a:p>
        </p:txBody>
      </p:sp>
    </p:spTree>
    <p:extLst>
      <p:ext uri="{BB962C8B-B14F-4D97-AF65-F5344CB8AC3E}">
        <p14:creationId xmlns:p14="http://schemas.microsoft.com/office/powerpoint/2010/main" val="7981238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44</a:t>
            </a:fld>
            <a:endParaRPr lang="en-US"/>
          </a:p>
        </p:txBody>
      </p:sp>
    </p:spTree>
    <p:extLst>
      <p:ext uri="{BB962C8B-B14F-4D97-AF65-F5344CB8AC3E}">
        <p14:creationId xmlns:p14="http://schemas.microsoft.com/office/powerpoint/2010/main" val="33872407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45</a:t>
            </a:fld>
            <a:endParaRPr lang="en-US"/>
          </a:p>
        </p:txBody>
      </p:sp>
    </p:spTree>
    <p:extLst>
      <p:ext uri="{BB962C8B-B14F-4D97-AF65-F5344CB8AC3E}">
        <p14:creationId xmlns:p14="http://schemas.microsoft.com/office/powerpoint/2010/main" val="33834852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46</a:t>
            </a:fld>
            <a:endParaRPr lang="en-US"/>
          </a:p>
        </p:txBody>
      </p:sp>
    </p:spTree>
    <p:extLst>
      <p:ext uri="{BB962C8B-B14F-4D97-AF65-F5344CB8AC3E}">
        <p14:creationId xmlns:p14="http://schemas.microsoft.com/office/powerpoint/2010/main" val="24736360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47</a:t>
            </a:fld>
            <a:endParaRPr lang="en-US"/>
          </a:p>
        </p:txBody>
      </p:sp>
    </p:spTree>
    <p:extLst>
      <p:ext uri="{BB962C8B-B14F-4D97-AF65-F5344CB8AC3E}">
        <p14:creationId xmlns:p14="http://schemas.microsoft.com/office/powerpoint/2010/main" val="41653238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48</a:t>
            </a:fld>
            <a:endParaRPr lang="en-US"/>
          </a:p>
        </p:txBody>
      </p:sp>
    </p:spTree>
    <p:extLst>
      <p:ext uri="{BB962C8B-B14F-4D97-AF65-F5344CB8AC3E}">
        <p14:creationId xmlns:p14="http://schemas.microsoft.com/office/powerpoint/2010/main" val="32676193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49</a:t>
            </a:fld>
            <a:endParaRPr lang="en-US"/>
          </a:p>
        </p:txBody>
      </p:sp>
    </p:spTree>
    <p:extLst>
      <p:ext uri="{BB962C8B-B14F-4D97-AF65-F5344CB8AC3E}">
        <p14:creationId xmlns:p14="http://schemas.microsoft.com/office/powerpoint/2010/main" val="1243837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a:t>
            </a:fld>
            <a:endParaRPr lang="en-US"/>
          </a:p>
        </p:txBody>
      </p:sp>
    </p:spTree>
    <p:extLst>
      <p:ext uri="{BB962C8B-B14F-4D97-AF65-F5344CB8AC3E}">
        <p14:creationId xmlns:p14="http://schemas.microsoft.com/office/powerpoint/2010/main" val="14495548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50</a:t>
            </a:fld>
            <a:endParaRPr lang="en-US"/>
          </a:p>
        </p:txBody>
      </p:sp>
    </p:spTree>
    <p:extLst>
      <p:ext uri="{BB962C8B-B14F-4D97-AF65-F5344CB8AC3E}">
        <p14:creationId xmlns:p14="http://schemas.microsoft.com/office/powerpoint/2010/main" val="38647896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51</a:t>
            </a:fld>
            <a:endParaRPr lang="en-US"/>
          </a:p>
        </p:txBody>
      </p:sp>
    </p:spTree>
    <p:extLst>
      <p:ext uri="{BB962C8B-B14F-4D97-AF65-F5344CB8AC3E}">
        <p14:creationId xmlns:p14="http://schemas.microsoft.com/office/powerpoint/2010/main" val="6612523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52</a:t>
            </a:fld>
            <a:endParaRPr lang="en-US"/>
          </a:p>
        </p:txBody>
      </p:sp>
    </p:spTree>
    <p:extLst>
      <p:ext uri="{BB962C8B-B14F-4D97-AF65-F5344CB8AC3E}">
        <p14:creationId xmlns:p14="http://schemas.microsoft.com/office/powerpoint/2010/main" val="3675390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53</a:t>
            </a:fld>
            <a:endParaRPr lang="en-US"/>
          </a:p>
        </p:txBody>
      </p:sp>
    </p:spTree>
    <p:extLst>
      <p:ext uri="{BB962C8B-B14F-4D97-AF65-F5344CB8AC3E}">
        <p14:creationId xmlns:p14="http://schemas.microsoft.com/office/powerpoint/2010/main" val="22536607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54</a:t>
            </a:fld>
            <a:endParaRPr lang="en-US"/>
          </a:p>
        </p:txBody>
      </p:sp>
    </p:spTree>
    <p:extLst>
      <p:ext uri="{BB962C8B-B14F-4D97-AF65-F5344CB8AC3E}">
        <p14:creationId xmlns:p14="http://schemas.microsoft.com/office/powerpoint/2010/main" val="2203349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55</a:t>
            </a:fld>
            <a:endParaRPr lang="en-US"/>
          </a:p>
        </p:txBody>
      </p:sp>
    </p:spTree>
    <p:extLst>
      <p:ext uri="{BB962C8B-B14F-4D97-AF65-F5344CB8AC3E}">
        <p14:creationId xmlns:p14="http://schemas.microsoft.com/office/powerpoint/2010/main" val="435437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56</a:t>
            </a:fld>
            <a:endParaRPr lang="en-US"/>
          </a:p>
        </p:txBody>
      </p:sp>
    </p:spTree>
    <p:extLst>
      <p:ext uri="{BB962C8B-B14F-4D97-AF65-F5344CB8AC3E}">
        <p14:creationId xmlns:p14="http://schemas.microsoft.com/office/powerpoint/2010/main" val="42789323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57</a:t>
            </a:fld>
            <a:endParaRPr lang="en-US"/>
          </a:p>
        </p:txBody>
      </p:sp>
    </p:spTree>
    <p:extLst>
      <p:ext uri="{BB962C8B-B14F-4D97-AF65-F5344CB8AC3E}">
        <p14:creationId xmlns:p14="http://schemas.microsoft.com/office/powerpoint/2010/main" val="38756018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58</a:t>
            </a:fld>
            <a:endParaRPr lang="en-US"/>
          </a:p>
        </p:txBody>
      </p:sp>
    </p:spTree>
    <p:extLst>
      <p:ext uri="{BB962C8B-B14F-4D97-AF65-F5344CB8AC3E}">
        <p14:creationId xmlns:p14="http://schemas.microsoft.com/office/powerpoint/2010/main" val="39833706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59</a:t>
            </a:fld>
            <a:endParaRPr lang="en-US"/>
          </a:p>
        </p:txBody>
      </p:sp>
    </p:spTree>
    <p:extLst>
      <p:ext uri="{BB962C8B-B14F-4D97-AF65-F5344CB8AC3E}">
        <p14:creationId xmlns:p14="http://schemas.microsoft.com/office/powerpoint/2010/main" val="171899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a:t>
            </a:fld>
            <a:endParaRPr lang="en-US"/>
          </a:p>
        </p:txBody>
      </p:sp>
    </p:spTree>
    <p:extLst>
      <p:ext uri="{BB962C8B-B14F-4D97-AF65-F5344CB8AC3E}">
        <p14:creationId xmlns:p14="http://schemas.microsoft.com/office/powerpoint/2010/main" val="5201554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60</a:t>
            </a:fld>
            <a:endParaRPr lang="en-US"/>
          </a:p>
        </p:txBody>
      </p:sp>
    </p:spTree>
    <p:extLst>
      <p:ext uri="{BB962C8B-B14F-4D97-AF65-F5344CB8AC3E}">
        <p14:creationId xmlns:p14="http://schemas.microsoft.com/office/powerpoint/2010/main" val="22880887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61</a:t>
            </a:fld>
            <a:endParaRPr lang="en-US"/>
          </a:p>
        </p:txBody>
      </p:sp>
    </p:spTree>
    <p:extLst>
      <p:ext uri="{BB962C8B-B14F-4D97-AF65-F5344CB8AC3E}">
        <p14:creationId xmlns:p14="http://schemas.microsoft.com/office/powerpoint/2010/main" val="9860279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62</a:t>
            </a:fld>
            <a:endParaRPr lang="en-US"/>
          </a:p>
        </p:txBody>
      </p:sp>
    </p:spTree>
    <p:extLst>
      <p:ext uri="{BB962C8B-B14F-4D97-AF65-F5344CB8AC3E}">
        <p14:creationId xmlns:p14="http://schemas.microsoft.com/office/powerpoint/2010/main" val="30235712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63</a:t>
            </a:fld>
            <a:endParaRPr lang="en-US"/>
          </a:p>
        </p:txBody>
      </p:sp>
    </p:spTree>
    <p:extLst>
      <p:ext uri="{BB962C8B-B14F-4D97-AF65-F5344CB8AC3E}">
        <p14:creationId xmlns:p14="http://schemas.microsoft.com/office/powerpoint/2010/main" val="20612074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64</a:t>
            </a:fld>
            <a:endParaRPr lang="en-US"/>
          </a:p>
        </p:txBody>
      </p:sp>
    </p:spTree>
    <p:extLst>
      <p:ext uri="{BB962C8B-B14F-4D97-AF65-F5344CB8AC3E}">
        <p14:creationId xmlns:p14="http://schemas.microsoft.com/office/powerpoint/2010/main" val="28222482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65</a:t>
            </a:fld>
            <a:endParaRPr lang="en-US"/>
          </a:p>
        </p:txBody>
      </p:sp>
    </p:spTree>
    <p:extLst>
      <p:ext uri="{BB962C8B-B14F-4D97-AF65-F5344CB8AC3E}">
        <p14:creationId xmlns:p14="http://schemas.microsoft.com/office/powerpoint/2010/main" val="2856269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66</a:t>
            </a:fld>
            <a:endParaRPr lang="en-US"/>
          </a:p>
        </p:txBody>
      </p:sp>
    </p:spTree>
    <p:extLst>
      <p:ext uri="{BB962C8B-B14F-4D97-AF65-F5344CB8AC3E}">
        <p14:creationId xmlns:p14="http://schemas.microsoft.com/office/powerpoint/2010/main" val="26956037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67</a:t>
            </a:fld>
            <a:endParaRPr lang="en-US"/>
          </a:p>
        </p:txBody>
      </p:sp>
    </p:spTree>
    <p:extLst>
      <p:ext uri="{BB962C8B-B14F-4D97-AF65-F5344CB8AC3E}">
        <p14:creationId xmlns:p14="http://schemas.microsoft.com/office/powerpoint/2010/main" val="38834448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68</a:t>
            </a:fld>
            <a:endParaRPr lang="en-US"/>
          </a:p>
        </p:txBody>
      </p:sp>
    </p:spTree>
    <p:extLst>
      <p:ext uri="{BB962C8B-B14F-4D97-AF65-F5344CB8AC3E}">
        <p14:creationId xmlns:p14="http://schemas.microsoft.com/office/powerpoint/2010/main" val="9126448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69</a:t>
            </a:fld>
            <a:endParaRPr lang="en-US"/>
          </a:p>
        </p:txBody>
      </p:sp>
    </p:spTree>
    <p:extLst>
      <p:ext uri="{BB962C8B-B14F-4D97-AF65-F5344CB8AC3E}">
        <p14:creationId xmlns:p14="http://schemas.microsoft.com/office/powerpoint/2010/main" val="3733228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a:t>
            </a:fld>
            <a:endParaRPr lang="en-US"/>
          </a:p>
        </p:txBody>
      </p:sp>
    </p:spTree>
    <p:extLst>
      <p:ext uri="{BB962C8B-B14F-4D97-AF65-F5344CB8AC3E}">
        <p14:creationId xmlns:p14="http://schemas.microsoft.com/office/powerpoint/2010/main" val="13806053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70</a:t>
            </a:fld>
            <a:endParaRPr lang="en-US"/>
          </a:p>
        </p:txBody>
      </p:sp>
    </p:spTree>
    <p:extLst>
      <p:ext uri="{BB962C8B-B14F-4D97-AF65-F5344CB8AC3E}">
        <p14:creationId xmlns:p14="http://schemas.microsoft.com/office/powerpoint/2010/main" val="12337952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71</a:t>
            </a:fld>
            <a:endParaRPr lang="en-US"/>
          </a:p>
        </p:txBody>
      </p:sp>
    </p:spTree>
    <p:extLst>
      <p:ext uri="{BB962C8B-B14F-4D97-AF65-F5344CB8AC3E}">
        <p14:creationId xmlns:p14="http://schemas.microsoft.com/office/powerpoint/2010/main" val="20648450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72</a:t>
            </a:fld>
            <a:endParaRPr lang="en-US"/>
          </a:p>
        </p:txBody>
      </p:sp>
    </p:spTree>
    <p:extLst>
      <p:ext uri="{BB962C8B-B14F-4D97-AF65-F5344CB8AC3E}">
        <p14:creationId xmlns:p14="http://schemas.microsoft.com/office/powerpoint/2010/main" val="30594162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73</a:t>
            </a:fld>
            <a:endParaRPr lang="en-US"/>
          </a:p>
        </p:txBody>
      </p:sp>
    </p:spTree>
    <p:extLst>
      <p:ext uri="{BB962C8B-B14F-4D97-AF65-F5344CB8AC3E}">
        <p14:creationId xmlns:p14="http://schemas.microsoft.com/office/powerpoint/2010/main" val="12899016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74</a:t>
            </a:fld>
            <a:endParaRPr lang="en-US"/>
          </a:p>
        </p:txBody>
      </p:sp>
    </p:spTree>
    <p:extLst>
      <p:ext uri="{BB962C8B-B14F-4D97-AF65-F5344CB8AC3E}">
        <p14:creationId xmlns:p14="http://schemas.microsoft.com/office/powerpoint/2010/main" val="22823552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76</a:t>
            </a:fld>
            <a:endParaRPr lang="en-US"/>
          </a:p>
        </p:txBody>
      </p:sp>
    </p:spTree>
    <p:extLst>
      <p:ext uri="{BB962C8B-B14F-4D97-AF65-F5344CB8AC3E}">
        <p14:creationId xmlns:p14="http://schemas.microsoft.com/office/powerpoint/2010/main" val="480104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78</a:t>
            </a:fld>
            <a:endParaRPr lang="en-US"/>
          </a:p>
        </p:txBody>
      </p:sp>
    </p:spTree>
    <p:extLst>
      <p:ext uri="{BB962C8B-B14F-4D97-AF65-F5344CB8AC3E}">
        <p14:creationId xmlns:p14="http://schemas.microsoft.com/office/powerpoint/2010/main" val="21774871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80</a:t>
            </a:fld>
            <a:endParaRPr lang="en-US"/>
          </a:p>
        </p:txBody>
      </p:sp>
    </p:spTree>
    <p:extLst>
      <p:ext uri="{BB962C8B-B14F-4D97-AF65-F5344CB8AC3E}">
        <p14:creationId xmlns:p14="http://schemas.microsoft.com/office/powerpoint/2010/main" val="37586717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82</a:t>
            </a:fld>
            <a:endParaRPr lang="en-US"/>
          </a:p>
        </p:txBody>
      </p:sp>
    </p:spTree>
    <p:extLst>
      <p:ext uri="{BB962C8B-B14F-4D97-AF65-F5344CB8AC3E}">
        <p14:creationId xmlns:p14="http://schemas.microsoft.com/office/powerpoint/2010/main" val="34431078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84</a:t>
            </a:fld>
            <a:endParaRPr lang="en-US"/>
          </a:p>
        </p:txBody>
      </p:sp>
    </p:spTree>
    <p:extLst>
      <p:ext uri="{BB962C8B-B14F-4D97-AF65-F5344CB8AC3E}">
        <p14:creationId xmlns:p14="http://schemas.microsoft.com/office/powerpoint/2010/main" val="2320847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a:t>
            </a:fld>
            <a:endParaRPr lang="en-US"/>
          </a:p>
        </p:txBody>
      </p:sp>
    </p:spTree>
    <p:extLst>
      <p:ext uri="{BB962C8B-B14F-4D97-AF65-F5344CB8AC3E}">
        <p14:creationId xmlns:p14="http://schemas.microsoft.com/office/powerpoint/2010/main" val="13049583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86</a:t>
            </a:fld>
            <a:endParaRPr lang="en-US"/>
          </a:p>
        </p:txBody>
      </p:sp>
    </p:spTree>
    <p:extLst>
      <p:ext uri="{BB962C8B-B14F-4D97-AF65-F5344CB8AC3E}">
        <p14:creationId xmlns:p14="http://schemas.microsoft.com/office/powerpoint/2010/main" val="5269636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89</a:t>
            </a:fld>
            <a:endParaRPr lang="en-US"/>
          </a:p>
        </p:txBody>
      </p:sp>
    </p:spTree>
    <p:extLst>
      <p:ext uri="{BB962C8B-B14F-4D97-AF65-F5344CB8AC3E}">
        <p14:creationId xmlns:p14="http://schemas.microsoft.com/office/powerpoint/2010/main" val="4194303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Standardized developer environments – standardize development tools, platforms, dependencies, etc.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Distributed, especially multi-cloud – containers are highly portable without requiring re-platforming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Micro-services architectures – isolate processes/services, each component of an application; if one service fails, the application can still mostly function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Cross-OS tool usage – download/install/run a Linux tool on Windows or macOS platforms, within a Docker container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9</a:t>
            </a:fld>
            <a:endParaRPr lang="en-US"/>
          </a:p>
        </p:txBody>
      </p:sp>
    </p:spTree>
    <p:extLst>
      <p:ext uri="{BB962C8B-B14F-4D97-AF65-F5344CB8AC3E}">
        <p14:creationId xmlns:p14="http://schemas.microsoft.com/office/powerpoint/2010/main" val="1749289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1414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790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4650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fld id="{A44B02FA-DD2D-1844-AE35-8B2EAB0CF4EF}" type="slidenum">
              <a:rPr lang="en-US" smtClean="0"/>
              <a:pPr/>
              <a:t>‹#›</a:t>
            </a:fld>
            <a:endParaRPr lang="en-US" dirty="0"/>
          </a:p>
        </p:txBody>
      </p:sp>
    </p:spTree>
    <p:extLst>
      <p:ext uri="{BB962C8B-B14F-4D97-AF65-F5344CB8AC3E}">
        <p14:creationId xmlns:p14="http://schemas.microsoft.com/office/powerpoint/2010/main" val="36826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9355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39530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World Wide Technology ©</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69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World Wide Technology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149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World Wide Technology ©</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5814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816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0068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World Wide Technology ©</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1E4-F420-5145-AAB6-D3DAF6206BBB}" type="slidenum">
              <a:rPr lang="en-US" smtClean="0"/>
              <a:t>‹#›</a:t>
            </a:fld>
            <a:endParaRPr lang="en-US" dirty="0"/>
          </a:p>
        </p:txBody>
      </p:sp>
    </p:spTree>
    <p:extLst>
      <p:ext uri="{BB962C8B-B14F-4D97-AF65-F5344CB8AC3E}">
        <p14:creationId xmlns:p14="http://schemas.microsoft.com/office/powerpoint/2010/main" val="30201147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5.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hub.docker.com/signup" TargetMode="External"/><Relationship Id="rId7" Type="http://schemas.openxmlformats.org/officeDocument/2006/relationships/hyperlink" Target="https://code.visualstudio.com/Download"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github.wwt.com/hullt/docker-foundations" TargetMode="External"/><Relationship Id="rId5" Type="http://schemas.openxmlformats.org/officeDocument/2006/relationships/hyperlink" Target="https://atc-support.apps.wwtatc.com/vpn_access" TargetMode="External"/><Relationship Id="rId4" Type="http://schemas.openxmlformats.org/officeDocument/2006/relationships/hyperlink" Target="https://www.docker.com/products/docker-desktop"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26.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7.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hub.docker.com/_/python" TargetMode="Externa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32.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33.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34.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35.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36.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37.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38.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39.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40.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41.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42.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Docker_%28software%29"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43.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44.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45.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46.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47.png"/><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OS-level_virtualiza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48.png"/><Relationship Id="rId4"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49.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50.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53.png"/><Relationship Id="rId4"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4" Type="http://schemas.openxmlformats.org/officeDocument/2006/relationships/image" Target="../media/image54.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7.mp4"/><Relationship Id="rId1" Type="http://schemas.microsoft.com/office/2007/relationships/media" Target="../media/media27.mp4"/><Relationship Id="rId4" Type="http://schemas.openxmlformats.org/officeDocument/2006/relationships/image" Target="../media/image55.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4" Type="http://schemas.openxmlformats.org/officeDocument/2006/relationships/image" Target="../media/image5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9.mp4"/><Relationship Id="rId1" Type="http://schemas.microsoft.com/office/2007/relationships/media" Target="../media/media29.mp4"/><Relationship Id="rId4" Type="http://schemas.openxmlformats.org/officeDocument/2006/relationships/image" Target="../media/image56.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0.mp4"/><Relationship Id="rId1" Type="http://schemas.microsoft.com/office/2007/relationships/media" Target="../media/media30.mp4"/><Relationship Id="rId4" Type="http://schemas.openxmlformats.org/officeDocument/2006/relationships/image" Target="../media/image57.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1.mp4"/><Relationship Id="rId1" Type="http://schemas.microsoft.com/office/2007/relationships/media" Target="../media/media31.mp4"/><Relationship Id="rId4" Type="http://schemas.openxmlformats.org/officeDocument/2006/relationships/image" Target="../media/image58.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hyperlink" Target="https://github.wwt.com/pages/hullt/devnet-quizzes/docker-fundamentals/"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en.wikipedia.org/wiki/OS-level_virtualization" TargetMode="External"/><Relationship Id="rId2" Type="http://schemas.openxmlformats.org/officeDocument/2006/relationships/hyperlink" Target="https://en.wikipedia.org/wiki/Docker_%28software%29" TargetMode="External"/><Relationship Id="rId1" Type="http://schemas.openxmlformats.org/officeDocument/2006/relationships/slideLayout" Target="../slideLayouts/slideLayout2.xml"/><Relationship Id="rId4" Type="http://schemas.openxmlformats.org/officeDocument/2006/relationships/hyperlink" Target="https://diveintodocker.com/"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Introduction To Docker</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A little bit of background with plenty of hands-on</a:t>
            </a:r>
          </a:p>
        </p:txBody>
      </p:sp>
      <p:pic>
        <p:nvPicPr>
          <p:cNvPr id="6" name="Picture 5">
            <a:extLst>
              <a:ext uri="{FF2B5EF4-FFF2-40B4-BE49-F238E27FC236}">
                <a16:creationId xmlns:a16="http://schemas.microsoft.com/office/drawing/2014/main" id="{2FE9FD58-F0E2-F249-B868-181D32B42DA7}"/>
              </a:ext>
            </a:extLst>
          </p:cNvPr>
          <p:cNvPicPr>
            <a:picLocks noChangeAspect="1"/>
          </p:cNvPicPr>
          <p:nvPr/>
        </p:nvPicPr>
        <p:blipFill>
          <a:blip r:embed="rId3"/>
          <a:stretch>
            <a:fillRect/>
          </a:stretch>
        </p:blipFill>
        <p:spPr>
          <a:xfrm>
            <a:off x="3238500" y="529392"/>
            <a:ext cx="5715000" cy="1638960"/>
          </a:xfrm>
          <a:prstGeom prst="rect">
            <a:avLst/>
          </a:prstGeom>
        </p:spPr>
      </p:pic>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4"/>
          <a:stretch>
            <a:fillRect/>
          </a:stretch>
        </p:blipFill>
        <p:spPr>
          <a:xfrm>
            <a:off x="4202610" y="3735430"/>
            <a:ext cx="3786779" cy="3223270"/>
          </a:xfrm>
          <a:prstGeom prst="rect">
            <a:avLst/>
          </a:prstGeom>
        </p:spPr>
      </p:pic>
    </p:spTree>
    <p:extLst>
      <p:ext uri="{BB962C8B-B14F-4D97-AF65-F5344CB8AC3E}">
        <p14:creationId xmlns:p14="http://schemas.microsoft.com/office/powerpoint/2010/main" val="29095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E9E5736A-9A37-7143-B059-B5843DF87E8D}"/>
              </a:ext>
            </a:extLst>
          </p:cNvPr>
          <p:cNvCxnSpPr>
            <a:stCxn id="19" idx="2"/>
            <a:endCxn id="20" idx="0"/>
          </p:cNvCxnSpPr>
          <p:nvPr/>
        </p:nvCxnSpPr>
        <p:spPr>
          <a:xfrm>
            <a:off x="1915391"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A524AD4-DD59-274B-8D4B-4328D09E4A5C}"/>
              </a:ext>
            </a:extLst>
          </p:cNvPr>
          <p:cNvCxnSpPr>
            <a:cxnSpLocks/>
          </p:cNvCxnSpPr>
          <p:nvPr/>
        </p:nvCxnSpPr>
        <p:spPr>
          <a:xfrm>
            <a:off x="1915391"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03B1B1-B636-274A-9E77-98CB611A0335}"/>
              </a:ext>
            </a:extLst>
          </p:cNvPr>
          <p:cNvCxnSpPr>
            <a:cxnSpLocks/>
          </p:cNvCxnSpPr>
          <p:nvPr/>
        </p:nvCxnSpPr>
        <p:spPr>
          <a:xfrm>
            <a:off x="8312357"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21FDB36-FA0B-1147-9C8B-431878DD1634}"/>
              </a:ext>
            </a:extLst>
          </p:cNvPr>
          <p:cNvCxnSpPr/>
          <p:nvPr/>
        </p:nvCxnSpPr>
        <p:spPr>
          <a:xfrm>
            <a:off x="10278094"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A5CEEB2-C6AA-4A43-8A45-A12E2CB0AE85}"/>
              </a:ext>
            </a:extLst>
          </p:cNvPr>
          <p:cNvSpPr>
            <a:spLocks noGrp="1"/>
          </p:cNvSpPr>
          <p:nvPr>
            <p:ph type="title"/>
          </p:nvPr>
        </p:nvSpPr>
        <p:spPr/>
        <p:txBody>
          <a:bodyPr/>
          <a:lstStyle/>
          <a:p>
            <a:r>
              <a:rPr lang="en-US" dirty="0"/>
              <a:t>Docker Engine Overview</a:t>
            </a:r>
          </a:p>
        </p:txBody>
      </p:sp>
      <p:sp>
        <p:nvSpPr>
          <p:cNvPr id="4" name="Date Placeholder 3">
            <a:extLst>
              <a:ext uri="{FF2B5EF4-FFF2-40B4-BE49-F238E27FC236}">
                <a16:creationId xmlns:a16="http://schemas.microsoft.com/office/drawing/2014/main" id="{7A1D2CF8-A735-294A-94D1-C3E5DB8DA9EA}"/>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2FC13A2-487D-CC4E-9B3E-0ECEE589E7D1}"/>
              </a:ext>
            </a:extLst>
          </p:cNvPr>
          <p:cNvSpPr>
            <a:spLocks noGrp="1"/>
          </p:cNvSpPr>
          <p:nvPr>
            <p:ph type="sldNum" sz="quarter" idx="12"/>
          </p:nvPr>
        </p:nvSpPr>
        <p:spPr/>
        <p:txBody>
          <a:bodyPr/>
          <a:lstStyle/>
          <a:p>
            <a:fld id="{A44B02FA-DD2D-1844-AE35-8B2EAB0CF4EF}" type="slidenum">
              <a:rPr lang="en-US" smtClean="0"/>
              <a:pPr/>
              <a:t>10</a:t>
            </a:fld>
            <a:endParaRPr lang="en-US" dirty="0"/>
          </a:p>
        </p:txBody>
      </p:sp>
      <p:sp>
        <p:nvSpPr>
          <p:cNvPr id="19" name="Rectangle 18">
            <a:extLst>
              <a:ext uri="{FF2B5EF4-FFF2-40B4-BE49-F238E27FC236}">
                <a16:creationId xmlns:a16="http://schemas.microsoft.com/office/drawing/2014/main" id="{582F5AE3-41EA-B14A-856F-7A3E229DC94F}"/>
              </a:ext>
            </a:extLst>
          </p:cNvPr>
          <p:cNvSpPr/>
          <p:nvPr/>
        </p:nvSpPr>
        <p:spPr>
          <a:xfrm>
            <a:off x="838200" y="2101932"/>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containers</a:t>
            </a:r>
          </a:p>
        </p:txBody>
      </p:sp>
      <p:sp>
        <p:nvSpPr>
          <p:cNvPr id="20" name="Rectangle 19">
            <a:extLst>
              <a:ext uri="{FF2B5EF4-FFF2-40B4-BE49-F238E27FC236}">
                <a16:creationId xmlns:a16="http://schemas.microsoft.com/office/drawing/2014/main" id="{8A2336DC-87A8-AF4C-A5A3-4F58C850EDB1}"/>
              </a:ext>
            </a:extLst>
          </p:cNvPr>
          <p:cNvSpPr/>
          <p:nvPr/>
        </p:nvSpPr>
        <p:spPr>
          <a:xfrm>
            <a:off x="838200"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images</a:t>
            </a:r>
          </a:p>
        </p:txBody>
      </p:sp>
      <p:sp>
        <p:nvSpPr>
          <p:cNvPr id="21" name="Rectangle 20">
            <a:extLst>
              <a:ext uri="{FF2B5EF4-FFF2-40B4-BE49-F238E27FC236}">
                <a16:creationId xmlns:a16="http://schemas.microsoft.com/office/drawing/2014/main" id="{48063958-E5A4-EA47-8F4A-7591E0740234}"/>
              </a:ext>
            </a:extLst>
          </p:cNvPr>
          <p:cNvSpPr/>
          <p:nvPr/>
        </p:nvSpPr>
        <p:spPr>
          <a:xfrm>
            <a:off x="9199418" y="2098530"/>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networks</a:t>
            </a:r>
          </a:p>
        </p:txBody>
      </p:sp>
      <p:sp>
        <p:nvSpPr>
          <p:cNvPr id="22" name="Rectangle 21">
            <a:extLst>
              <a:ext uri="{FF2B5EF4-FFF2-40B4-BE49-F238E27FC236}">
                <a16:creationId xmlns:a16="http://schemas.microsoft.com/office/drawing/2014/main" id="{87477E1A-E3A2-554D-929C-FBBD510AF418}"/>
              </a:ext>
            </a:extLst>
          </p:cNvPr>
          <p:cNvSpPr/>
          <p:nvPr/>
        </p:nvSpPr>
        <p:spPr>
          <a:xfrm>
            <a:off x="9203438"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volumes</a:t>
            </a:r>
          </a:p>
        </p:txBody>
      </p:sp>
      <p:sp>
        <p:nvSpPr>
          <p:cNvPr id="34" name="TextBox 33">
            <a:extLst>
              <a:ext uri="{FF2B5EF4-FFF2-40B4-BE49-F238E27FC236}">
                <a16:creationId xmlns:a16="http://schemas.microsoft.com/office/drawing/2014/main" id="{279CF6A8-3753-364D-BABA-52ECD7693A7B}"/>
              </a:ext>
            </a:extLst>
          </p:cNvPr>
          <p:cNvSpPr txBox="1"/>
          <p:nvPr/>
        </p:nvSpPr>
        <p:spPr>
          <a:xfrm>
            <a:off x="8740873" y="3100366"/>
            <a:ext cx="1024319" cy="369332"/>
          </a:xfrm>
          <a:prstGeom prst="rect">
            <a:avLst/>
          </a:prstGeom>
          <a:noFill/>
        </p:spPr>
        <p:txBody>
          <a:bodyPr wrap="none" rtlCol="0">
            <a:spAutoFit/>
          </a:bodyPr>
          <a:lstStyle/>
          <a:p>
            <a:r>
              <a:rPr lang="en-US" dirty="0"/>
              <a:t>manages</a:t>
            </a:r>
          </a:p>
        </p:txBody>
      </p:sp>
      <p:sp>
        <p:nvSpPr>
          <p:cNvPr id="35" name="TextBox 34">
            <a:extLst>
              <a:ext uri="{FF2B5EF4-FFF2-40B4-BE49-F238E27FC236}">
                <a16:creationId xmlns:a16="http://schemas.microsoft.com/office/drawing/2014/main" id="{EE9EA2BE-20AA-5B4A-A0A8-542B108C9586}"/>
              </a:ext>
            </a:extLst>
          </p:cNvPr>
          <p:cNvSpPr txBox="1"/>
          <p:nvPr/>
        </p:nvSpPr>
        <p:spPr>
          <a:xfrm>
            <a:off x="2483499" y="3100366"/>
            <a:ext cx="1024319" cy="369332"/>
          </a:xfrm>
          <a:prstGeom prst="rect">
            <a:avLst/>
          </a:prstGeom>
          <a:noFill/>
        </p:spPr>
        <p:txBody>
          <a:bodyPr wrap="none" rtlCol="0">
            <a:spAutoFit/>
          </a:bodyPr>
          <a:lstStyle/>
          <a:p>
            <a:r>
              <a:rPr lang="en-US" dirty="0"/>
              <a:t>manages</a:t>
            </a:r>
          </a:p>
        </p:txBody>
      </p:sp>
      <p:grpSp>
        <p:nvGrpSpPr>
          <p:cNvPr id="3" name="Group 2">
            <a:extLst>
              <a:ext uri="{FF2B5EF4-FFF2-40B4-BE49-F238E27FC236}">
                <a16:creationId xmlns:a16="http://schemas.microsoft.com/office/drawing/2014/main" id="{8528CFA4-0A6C-7943-9E09-08CF0BB3CD6B}"/>
              </a:ext>
            </a:extLst>
          </p:cNvPr>
          <p:cNvGrpSpPr/>
          <p:nvPr/>
        </p:nvGrpSpPr>
        <p:grpSpPr>
          <a:xfrm>
            <a:off x="3605150" y="1810989"/>
            <a:ext cx="4975761" cy="4975761"/>
            <a:chOff x="3605150" y="1810989"/>
            <a:chExt cx="4975761" cy="4975761"/>
          </a:xfrm>
        </p:grpSpPr>
        <p:sp>
          <p:nvSpPr>
            <p:cNvPr id="6" name="Oval 5">
              <a:extLst>
                <a:ext uri="{FF2B5EF4-FFF2-40B4-BE49-F238E27FC236}">
                  <a16:creationId xmlns:a16="http://schemas.microsoft.com/office/drawing/2014/main" id="{9174CEDD-AC87-6846-90B3-B8563EA71F39}"/>
                </a:ext>
              </a:extLst>
            </p:cNvPr>
            <p:cNvSpPr/>
            <p:nvPr/>
          </p:nvSpPr>
          <p:spPr>
            <a:xfrm>
              <a:off x="3605150" y="1810989"/>
              <a:ext cx="4975761" cy="4975761"/>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79E8B5E-2C59-C643-B0E0-1B73468F6F2A}"/>
                </a:ext>
              </a:extLst>
            </p:cNvPr>
            <p:cNvSpPr txBox="1"/>
            <p:nvPr/>
          </p:nvSpPr>
          <p:spPr>
            <a:xfrm>
              <a:off x="5259656" y="1882576"/>
              <a:ext cx="1672688" cy="461665"/>
            </a:xfrm>
            <a:prstGeom prst="rect">
              <a:avLst/>
            </a:prstGeom>
            <a:noFill/>
          </p:spPr>
          <p:txBody>
            <a:bodyPr wrap="square" rtlCol="0">
              <a:spAutoFit/>
            </a:bodyPr>
            <a:lstStyle/>
            <a:p>
              <a:pPr algn="ctr"/>
              <a:r>
                <a:rPr lang="en-US" sz="2400" dirty="0"/>
                <a:t>Client</a:t>
              </a:r>
            </a:p>
          </p:txBody>
        </p:sp>
        <p:sp>
          <p:nvSpPr>
            <p:cNvPr id="12" name="TextBox 11">
              <a:extLst>
                <a:ext uri="{FF2B5EF4-FFF2-40B4-BE49-F238E27FC236}">
                  <a16:creationId xmlns:a16="http://schemas.microsoft.com/office/drawing/2014/main" id="{FCFBAB94-F03B-C443-9473-7178D387AA94}"/>
                </a:ext>
              </a:extLst>
            </p:cNvPr>
            <p:cNvSpPr txBox="1"/>
            <p:nvPr/>
          </p:nvSpPr>
          <p:spPr>
            <a:xfrm>
              <a:off x="5256685" y="2186064"/>
              <a:ext cx="1672688" cy="461665"/>
            </a:xfrm>
            <a:prstGeom prst="rect">
              <a:avLst/>
            </a:prstGeom>
            <a:noFill/>
          </p:spPr>
          <p:txBody>
            <a:bodyPr wrap="square" rtlCol="0">
              <a:spAutoFit/>
            </a:bodyPr>
            <a:lstStyle/>
            <a:p>
              <a:pPr algn="ctr"/>
              <a:r>
                <a:rPr lang="en-US" sz="1600" dirty="0">
                  <a:latin typeface="Andale Mono" panose="020B0509000000000004" pitchFamily="49" charset="0"/>
                </a:rPr>
                <a:t>docker</a:t>
              </a:r>
              <a:r>
                <a:rPr lang="en-US" sz="2400" dirty="0"/>
                <a:t> CLI</a:t>
              </a:r>
            </a:p>
          </p:txBody>
        </p:sp>
      </p:grpSp>
      <p:grpSp>
        <p:nvGrpSpPr>
          <p:cNvPr id="14" name="Group 13">
            <a:extLst>
              <a:ext uri="{FF2B5EF4-FFF2-40B4-BE49-F238E27FC236}">
                <a16:creationId xmlns:a16="http://schemas.microsoft.com/office/drawing/2014/main" id="{9FBD1948-46B8-A445-9F37-2F5AD2441120}"/>
              </a:ext>
            </a:extLst>
          </p:cNvPr>
          <p:cNvGrpSpPr/>
          <p:nvPr/>
        </p:nvGrpSpPr>
        <p:grpSpPr>
          <a:xfrm>
            <a:off x="4003221" y="2814452"/>
            <a:ext cx="4185557" cy="3972298"/>
            <a:chOff x="4003221" y="2814452"/>
            <a:chExt cx="4185557" cy="3972298"/>
          </a:xfrm>
        </p:grpSpPr>
        <p:sp>
          <p:nvSpPr>
            <p:cNvPr id="7" name="Oval 6">
              <a:extLst>
                <a:ext uri="{FF2B5EF4-FFF2-40B4-BE49-F238E27FC236}">
                  <a16:creationId xmlns:a16="http://schemas.microsoft.com/office/drawing/2014/main" id="{BE804999-D526-814B-8F18-0980DE510AA2}"/>
                </a:ext>
              </a:extLst>
            </p:cNvPr>
            <p:cNvSpPr/>
            <p:nvPr/>
          </p:nvSpPr>
          <p:spPr>
            <a:xfrm>
              <a:off x="4003221" y="2814452"/>
              <a:ext cx="4185557" cy="3972298"/>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898B9F4-FA5B-8042-A77D-449744AC4EDC}"/>
                </a:ext>
              </a:extLst>
            </p:cNvPr>
            <p:cNvSpPr txBox="1"/>
            <p:nvPr/>
          </p:nvSpPr>
          <p:spPr>
            <a:xfrm>
              <a:off x="5256685" y="3116871"/>
              <a:ext cx="1672688" cy="461665"/>
            </a:xfrm>
            <a:prstGeom prst="rect">
              <a:avLst/>
            </a:prstGeom>
            <a:noFill/>
          </p:spPr>
          <p:txBody>
            <a:bodyPr wrap="square" rtlCol="0">
              <a:spAutoFit/>
            </a:bodyPr>
            <a:lstStyle/>
            <a:p>
              <a:pPr algn="ctr"/>
              <a:r>
                <a:rPr lang="en-US" sz="2400" dirty="0"/>
                <a:t>REST API</a:t>
              </a:r>
            </a:p>
          </p:txBody>
        </p:sp>
      </p:grpSp>
      <p:grpSp>
        <p:nvGrpSpPr>
          <p:cNvPr id="15" name="Group 14">
            <a:extLst>
              <a:ext uri="{FF2B5EF4-FFF2-40B4-BE49-F238E27FC236}">
                <a16:creationId xmlns:a16="http://schemas.microsoft.com/office/drawing/2014/main" id="{EC4830A5-CA47-9048-89CA-8533705B7972}"/>
              </a:ext>
            </a:extLst>
          </p:cNvPr>
          <p:cNvGrpSpPr/>
          <p:nvPr/>
        </p:nvGrpSpPr>
        <p:grpSpPr>
          <a:xfrm>
            <a:off x="4566679" y="3742706"/>
            <a:ext cx="3052701" cy="3044044"/>
            <a:chOff x="4566679" y="3742706"/>
            <a:chExt cx="3052701" cy="3044044"/>
          </a:xfrm>
        </p:grpSpPr>
        <p:sp>
          <p:nvSpPr>
            <p:cNvPr id="8" name="Oval 7">
              <a:extLst>
                <a:ext uri="{FF2B5EF4-FFF2-40B4-BE49-F238E27FC236}">
                  <a16:creationId xmlns:a16="http://schemas.microsoft.com/office/drawing/2014/main" id="{2040E1FA-A78C-1D49-B27F-3473B8743AC1}"/>
                </a:ext>
              </a:extLst>
            </p:cNvPr>
            <p:cNvSpPr/>
            <p:nvPr/>
          </p:nvSpPr>
          <p:spPr>
            <a:xfrm>
              <a:off x="4566679" y="3742706"/>
              <a:ext cx="3052701" cy="3044044"/>
            </a:xfrm>
            <a:prstGeom prst="ellipse">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850B004-0BA2-BC41-8D81-2FB8ACF50918}"/>
                </a:ext>
              </a:extLst>
            </p:cNvPr>
            <p:cNvSpPr txBox="1"/>
            <p:nvPr/>
          </p:nvSpPr>
          <p:spPr>
            <a:xfrm>
              <a:off x="5259656" y="3889502"/>
              <a:ext cx="1672688" cy="461665"/>
            </a:xfrm>
            <a:prstGeom prst="rect">
              <a:avLst/>
            </a:prstGeom>
            <a:noFill/>
          </p:spPr>
          <p:txBody>
            <a:bodyPr wrap="square" rtlCol="0">
              <a:spAutoFit/>
            </a:bodyPr>
            <a:lstStyle/>
            <a:p>
              <a:pPr algn="ctr"/>
              <a:r>
                <a:rPr lang="en-US" sz="2400" dirty="0"/>
                <a:t>Server</a:t>
              </a:r>
            </a:p>
          </p:txBody>
        </p:sp>
        <p:sp>
          <p:nvSpPr>
            <p:cNvPr id="13" name="TextBox 12">
              <a:extLst>
                <a:ext uri="{FF2B5EF4-FFF2-40B4-BE49-F238E27FC236}">
                  <a16:creationId xmlns:a16="http://schemas.microsoft.com/office/drawing/2014/main" id="{C8E213AB-B80F-C845-8795-C48ADD8EA9F1}"/>
                </a:ext>
              </a:extLst>
            </p:cNvPr>
            <p:cNvSpPr txBox="1"/>
            <p:nvPr/>
          </p:nvSpPr>
          <p:spPr>
            <a:xfrm>
              <a:off x="5185497" y="4302191"/>
              <a:ext cx="1821006" cy="338554"/>
            </a:xfrm>
            <a:prstGeom prst="rect">
              <a:avLst/>
            </a:prstGeom>
            <a:noFill/>
          </p:spPr>
          <p:txBody>
            <a:bodyPr wrap="square" rtlCol="0">
              <a:spAutoFit/>
            </a:bodyPr>
            <a:lstStyle/>
            <a:p>
              <a:pPr algn="ctr"/>
              <a:r>
                <a:rPr lang="en-US" sz="1600" dirty="0">
                  <a:latin typeface="Andale Mono" panose="020B0509000000000004" pitchFamily="49" charset="0"/>
                </a:rPr>
                <a:t>docker daemon</a:t>
              </a:r>
              <a:endParaRPr lang="en-US" sz="2400" dirty="0"/>
            </a:p>
          </p:txBody>
        </p:sp>
        <p:pic>
          <p:nvPicPr>
            <p:cNvPr id="18" name="Picture 17" descr="A close up of a sign&#10;&#10;Description automatically generated">
              <a:extLst>
                <a:ext uri="{FF2B5EF4-FFF2-40B4-BE49-F238E27FC236}">
                  <a16:creationId xmlns:a16="http://schemas.microsoft.com/office/drawing/2014/main" id="{F4C69137-B339-BC42-AB62-A4D895978992}"/>
                </a:ext>
              </a:extLst>
            </p:cNvPr>
            <p:cNvPicPr>
              <a:picLocks noChangeAspect="1"/>
            </p:cNvPicPr>
            <p:nvPr/>
          </p:nvPicPr>
          <p:blipFill>
            <a:blip r:embed="rId3"/>
            <a:stretch>
              <a:fillRect/>
            </a:stretch>
          </p:blipFill>
          <p:spPr>
            <a:xfrm>
              <a:off x="5029200" y="4581999"/>
              <a:ext cx="2133600" cy="1816100"/>
            </a:xfrm>
            <a:prstGeom prst="rect">
              <a:avLst/>
            </a:prstGeom>
          </p:spPr>
        </p:pic>
      </p:grpSp>
    </p:spTree>
    <p:extLst>
      <p:ext uri="{BB962C8B-B14F-4D97-AF65-F5344CB8AC3E}">
        <p14:creationId xmlns:p14="http://schemas.microsoft.com/office/powerpoint/2010/main" val="170022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right)">
                                      <p:cBhvr>
                                        <p:cTn id="22" dur="500"/>
                                        <p:tgtEl>
                                          <p:spTgt spid="27"/>
                                        </p:tgtEl>
                                      </p:cBhvr>
                                    </p:animEffect>
                                  </p:childTnLst>
                                </p:cTn>
                              </p:par>
                              <p:par>
                                <p:cTn id="23" presetID="22" presetClass="entr" presetSubtype="8"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left)">
                                      <p:cBhvr>
                                        <p:cTn id="25" dur="500"/>
                                        <p:tgtEl>
                                          <p:spTgt spid="32"/>
                                        </p:tgtEl>
                                      </p:cBhvr>
                                    </p:animEffect>
                                  </p:childTnLst>
                                </p:cTn>
                              </p:par>
                            </p:childTnLst>
                          </p:cTn>
                        </p:par>
                        <p:par>
                          <p:cTn id="26" fill="hold">
                            <p:stCondLst>
                              <p:cond delay="500"/>
                            </p:stCondLst>
                            <p:childTnLst>
                              <p:par>
                                <p:cTn id="27" presetID="16" presetClass="entr" presetSubtype="42"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barn(outHorizontal)">
                                      <p:cBhvr>
                                        <p:cTn id="29" dur="500"/>
                                        <p:tgtEl>
                                          <p:spTgt spid="26"/>
                                        </p:tgtEl>
                                      </p:cBhvr>
                                    </p:animEffect>
                                  </p:childTnLst>
                                </p:cTn>
                              </p:par>
                              <p:par>
                                <p:cTn id="30" presetID="16" presetClass="entr" presetSubtype="42" fill="hold"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barn(outHorizontal)">
                                      <p:cBhvr>
                                        <p:cTn id="32" dur="500"/>
                                        <p:tgtEl>
                                          <p:spTgt spid="33"/>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dissolve">
                                      <p:cBhvr>
                                        <p:cTn id="35" dur="500"/>
                                        <p:tgtEl>
                                          <p:spTgt spid="35"/>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dissolve">
                                      <p:cBhvr>
                                        <p:cTn id="38" dur="500"/>
                                        <p:tgtEl>
                                          <p:spTgt spid="34"/>
                                        </p:tgtEl>
                                      </p:cBhvr>
                                    </p:animEffect>
                                  </p:childTnLst>
                                </p:cTn>
                              </p:par>
                            </p:childTnLst>
                          </p:cTn>
                        </p:par>
                        <p:par>
                          <p:cTn id="39" fill="hold">
                            <p:stCondLst>
                              <p:cond delay="1000"/>
                            </p:stCondLst>
                            <p:childTnLst>
                              <p:par>
                                <p:cTn id="40" presetID="9" presetClass="entr" presetSubtype="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dissolve">
                                      <p:cBhvr>
                                        <p:cTn id="42" dur="500"/>
                                        <p:tgtEl>
                                          <p:spTgt spid="19"/>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dissolve">
                                      <p:cBhvr>
                                        <p:cTn id="45" dur="500"/>
                                        <p:tgtEl>
                                          <p:spTgt spid="21"/>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dissolve">
                                      <p:cBhvr>
                                        <p:cTn id="48" dur="500"/>
                                        <p:tgtEl>
                                          <p:spTgt spid="22"/>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dissolve">
                                      <p:cBhvr>
                                        <p:cTn id="5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34" grpId="0"/>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97A15F7A-9454-8147-95DD-6631EE72A0C3}"/>
              </a:ext>
            </a:extLst>
          </p:cNvPr>
          <p:cNvGrpSpPr/>
          <p:nvPr/>
        </p:nvGrpSpPr>
        <p:grpSpPr>
          <a:xfrm>
            <a:off x="4320868" y="1544493"/>
            <a:ext cx="3658318" cy="4187299"/>
            <a:chOff x="4320868" y="1544493"/>
            <a:chExt cx="3658318" cy="4187299"/>
          </a:xfrm>
        </p:grpSpPr>
        <p:grpSp>
          <p:nvGrpSpPr>
            <p:cNvPr id="12" name="Group 11">
              <a:extLst>
                <a:ext uri="{FF2B5EF4-FFF2-40B4-BE49-F238E27FC236}">
                  <a16:creationId xmlns:a16="http://schemas.microsoft.com/office/drawing/2014/main" id="{446EFD58-D78B-8943-BE7F-116FCB4BB4F5}"/>
                </a:ext>
              </a:extLst>
            </p:cNvPr>
            <p:cNvGrpSpPr/>
            <p:nvPr/>
          </p:nvGrpSpPr>
          <p:grpSpPr>
            <a:xfrm>
              <a:off x="4320868" y="1544493"/>
              <a:ext cx="3658318" cy="4187299"/>
              <a:chOff x="4320868" y="1544493"/>
              <a:chExt cx="3658318" cy="4187299"/>
            </a:xfrm>
          </p:grpSpPr>
          <p:grpSp>
            <p:nvGrpSpPr>
              <p:cNvPr id="6" name="Group 5">
                <a:extLst>
                  <a:ext uri="{FF2B5EF4-FFF2-40B4-BE49-F238E27FC236}">
                    <a16:creationId xmlns:a16="http://schemas.microsoft.com/office/drawing/2014/main" id="{B83C59EE-7E98-874D-983F-2962A3CEDDEE}"/>
                  </a:ext>
                </a:extLst>
              </p:cNvPr>
              <p:cNvGrpSpPr/>
              <p:nvPr/>
            </p:nvGrpSpPr>
            <p:grpSpPr>
              <a:xfrm>
                <a:off x="4320868" y="1544493"/>
                <a:ext cx="3658318" cy="4187299"/>
                <a:chOff x="4320868" y="1544493"/>
                <a:chExt cx="3658318" cy="4187299"/>
              </a:xfrm>
            </p:grpSpPr>
            <p:pic>
              <p:nvPicPr>
                <p:cNvPr id="16" name="Picture 15" descr="A screenshot of a video game&#10;&#10;Description automatically generated">
                  <a:extLst>
                    <a:ext uri="{FF2B5EF4-FFF2-40B4-BE49-F238E27FC236}">
                      <a16:creationId xmlns:a16="http://schemas.microsoft.com/office/drawing/2014/main" id="{BCBCE6E8-14E1-E04F-B539-F4E32882321B}"/>
                    </a:ext>
                  </a:extLst>
                </p:cNvPr>
                <p:cNvPicPr>
                  <a:picLocks noChangeAspect="1"/>
                </p:cNvPicPr>
                <p:nvPr/>
              </p:nvPicPr>
              <p:blipFill>
                <a:blip r:embed="rId3"/>
                <a:stretch>
                  <a:fillRect/>
                </a:stretch>
              </p:blipFill>
              <p:spPr>
                <a:xfrm>
                  <a:off x="4320868" y="1544493"/>
                  <a:ext cx="3658318" cy="4187299"/>
                </a:xfrm>
                <a:prstGeom prst="rect">
                  <a:avLst/>
                </a:prstGeom>
              </p:spPr>
            </p:pic>
            <p:sp>
              <p:nvSpPr>
                <p:cNvPr id="3" name="Rectangle 2">
                  <a:extLst>
                    <a:ext uri="{FF2B5EF4-FFF2-40B4-BE49-F238E27FC236}">
                      <a16:creationId xmlns:a16="http://schemas.microsoft.com/office/drawing/2014/main" id="{C9E6FD47-08DA-4147-9F3D-A53B5C1D96DB}"/>
                    </a:ext>
                  </a:extLst>
                </p:cNvPr>
                <p:cNvSpPr/>
                <p:nvPr/>
              </p:nvSpPr>
              <p:spPr>
                <a:xfrm>
                  <a:off x="6739982" y="3005684"/>
                  <a:ext cx="593078" cy="6107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E1D3176-920B-D141-BAAB-A79698101254}"/>
                  </a:ext>
                </a:extLst>
              </p:cNvPr>
              <p:cNvSpPr/>
              <p:nvPr/>
            </p:nvSpPr>
            <p:spPr>
              <a:xfrm>
                <a:off x="6709986" y="3823692"/>
                <a:ext cx="683795" cy="6298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9643F5CD-0C7B-5B4F-9313-B39E77827197}"/>
                </a:ext>
              </a:extLst>
            </p:cNvPr>
            <p:cNvSpPr/>
            <p:nvPr/>
          </p:nvSpPr>
          <p:spPr>
            <a:xfrm>
              <a:off x="4923263" y="2944136"/>
              <a:ext cx="719254" cy="22857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EF740B5-CBA6-E548-9EA6-5662EACB1D52}"/>
              </a:ext>
            </a:extLst>
          </p:cNvPr>
          <p:cNvSpPr>
            <a:spLocks noGrp="1"/>
          </p:cNvSpPr>
          <p:nvPr>
            <p:ph type="title"/>
          </p:nvPr>
        </p:nvSpPr>
        <p:spPr/>
        <p:txBody>
          <a:bodyPr/>
          <a:lstStyle/>
          <a:p>
            <a:r>
              <a:rPr lang="en-US" dirty="0"/>
              <a:t>The</a:t>
            </a:r>
            <a:r>
              <a:rPr lang="en-US" baseline="0" dirty="0"/>
              <a:t> Docker Architecture</a:t>
            </a:r>
            <a:endParaRPr lang="en-US" dirty="0"/>
          </a:p>
        </p:txBody>
      </p:sp>
      <p:sp>
        <p:nvSpPr>
          <p:cNvPr id="4" name="Date Placeholder 3">
            <a:extLst>
              <a:ext uri="{FF2B5EF4-FFF2-40B4-BE49-F238E27FC236}">
                <a16:creationId xmlns:a16="http://schemas.microsoft.com/office/drawing/2014/main" id="{1D656B29-0CD4-2C4F-85C0-BFEFA8EB10B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56AB9C4C-8731-6B42-B6FA-F9F1AD210224}"/>
              </a:ext>
            </a:extLst>
          </p:cNvPr>
          <p:cNvSpPr>
            <a:spLocks noGrp="1"/>
          </p:cNvSpPr>
          <p:nvPr>
            <p:ph type="sldNum" sz="quarter" idx="12"/>
          </p:nvPr>
        </p:nvSpPr>
        <p:spPr/>
        <p:txBody>
          <a:bodyPr/>
          <a:lstStyle/>
          <a:p>
            <a:fld id="{A44B02FA-DD2D-1844-AE35-8B2EAB0CF4EF}" type="slidenum">
              <a:rPr lang="en-US" smtClean="0"/>
              <a:pPr/>
              <a:t>11</a:t>
            </a:fld>
            <a:endParaRPr lang="en-US" dirty="0"/>
          </a:p>
        </p:txBody>
      </p:sp>
      <p:pic>
        <p:nvPicPr>
          <p:cNvPr id="14" name="Picture 13" descr="A screenshot of a cell phone&#10;&#10;Description automatically generated">
            <a:extLst>
              <a:ext uri="{FF2B5EF4-FFF2-40B4-BE49-F238E27FC236}">
                <a16:creationId xmlns:a16="http://schemas.microsoft.com/office/drawing/2014/main" id="{6921DCBC-E626-4F42-8F41-D40093A5AF23}"/>
              </a:ext>
            </a:extLst>
          </p:cNvPr>
          <p:cNvPicPr>
            <a:picLocks noChangeAspect="1"/>
          </p:cNvPicPr>
          <p:nvPr/>
        </p:nvPicPr>
        <p:blipFill>
          <a:blip r:embed="rId4"/>
          <a:stretch>
            <a:fillRect/>
          </a:stretch>
        </p:blipFill>
        <p:spPr>
          <a:xfrm>
            <a:off x="1295196" y="1544493"/>
            <a:ext cx="2745007" cy="2799287"/>
          </a:xfrm>
          <a:prstGeom prst="rect">
            <a:avLst/>
          </a:prstGeom>
        </p:spPr>
      </p:pic>
      <p:pic>
        <p:nvPicPr>
          <p:cNvPr id="18" name="Picture 17" descr="A picture containing room, sign&#10;&#10;Description automatically generated">
            <a:extLst>
              <a:ext uri="{FF2B5EF4-FFF2-40B4-BE49-F238E27FC236}">
                <a16:creationId xmlns:a16="http://schemas.microsoft.com/office/drawing/2014/main" id="{A29C93E5-37EA-F844-8997-2DBBB13CC8E9}"/>
              </a:ext>
            </a:extLst>
          </p:cNvPr>
          <p:cNvPicPr>
            <a:picLocks noChangeAspect="1"/>
          </p:cNvPicPr>
          <p:nvPr/>
        </p:nvPicPr>
        <p:blipFill>
          <a:blip r:embed="rId5"/>
          <a:stretch>
            <a:fillRect/>
          </a:stretch>
        </p:blipFill>
        <p:spPr>
          <a:xfrm>
            <a:off x="8259851" y="1296357"/>
            <a:ext cx="3093949" cy="3047423"/>
          </a:xfrm>
          <a:prstGeom prst="rect">
            <a:avLst/>
          </a:prstGeom>
        </p:spPr>
      </p:pic>
      <p:cxnSp>
        <p:nvCxnSpPr>
          <p:cNvPr id="20" name="Straight Arrow Connector 19">
            <a:extLst>
              <a:ext uri="{FF2B5EF4-FFF2-40B4-BE49-F238E27FC236}">
                <a16:creationId xmlns:a16="http://schemas.microsoft.com/office/drawing/2014/main" id="{6E23FB3C-8181-5D43-ADB4-3082B9282E0B}"/>
              </a:ext>
            </a:extLst>
          </p:cNvPr>
          <p:cNvCxnSpPr>
            <a:cxnSpLocks/>
          </p:cNvCxnSpPr>
          <p:nvPr/>
        </p:nvCxnSpPr>
        <p:spPr>
          <a:xfrm flipV="1">
            <a:off x="3688336" y="2124635"/>
            <a:ext cx="918242" cy="21515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E2C9895-FC90-6249-8FA5-F4EF721E1474}"/>
              </a:ext>
            </a:extLst>
          </p:cNvPr>
          <p:cNvCxnSpPr>
            <a:cxnSpLocks/>
          </p:cNvCxnSpPr>
          <p:nvPr/>
        </p:nvCxnSpPr>
        <p:spPr>
          <a:xfrm flipV="1">
            <a:off x="3695841" y="2232212"/>
            <a:ext cx="910737" cy="63784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D5D41B-6CEA-0444-947A-73FB86344B27}"/>
              </a:ext>
            </a:extLst>
          </p:cNvPr>
          <p:cNvCxnSpPr>
            <a:cxnSpLocks/>
          </p:cNvCxnSpPr>
          <p:nvPr/>
        </p:nvCxnSpPr>
        <p:spPr>
          <a:xfrm flipV="1">
            <a:off x="3688336" y="2279759"/>
            <a:ext cx="1024049" cy="135838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9FB3532-A251-CD40-BD24-D065C02EB7F0}"/>
              </a:ext>
            </a:extLst>
          </p:cNvPr>
          <p:cNvCxnSpPr>
            <a:cxnSpLocks/>
          </p:cNvCxnSpPr>
          <p:nvPr/>
        </p:nvCxnSpPr>
        <p:spPr>
          <a:xfrm flipH="1">
            <a:off x="7168056" y="2279759"/>
            <a:ext cx="225725" cy="77875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954B898-A45C-714A-AA03-4DAAA9728AB6}"/>
              </a:ext>
            </a:extLst>
          </p:cNvPr>
          <p:cNvCxnSpPr>
            <a:cxnSpLocks/>
          </p:cNvCxnSpPr>
          <p:nvPr/>
        </p:nvCxnSpPr>
        <p:spPr>
          <a:xfrm>
            <a:off x="7619507" y="2279758"/>
            <a:ext cx="1206719" cy="114924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85FFA85-43E8-1946-B08D-2BF0CD3DE6B7}"/>
              </a:ext>
            </a:extLst>
          </p:cNvPr>
          <p:cNvCxnSpPr>
            <a:cxnSpLocks/>
          </p:cNvCxnSpPr>
          <p:nvPr/>
        </p:nvCxnSpPr>
        <p:spPr>
          <a:xfrm flipH="1">
            <a:off x="7333060" y="3518297"/>
            <a:ext cx="1468040" cy="61079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F496B47-7655-3246-AB7A-95C50CD56B11}"/>
              </a:ext>
            </a:extLst>
          </p:cNvPr>
          <p:cNvCxnSpPr>
            <a:cxnSpLocks/>
          </p:cNvCxnSpPr>
          <p:nvPr/>
        </p:nvCxnSpPr>
        <p:spPr>
          <a:xfrm flipH="1" flipV="1">
            <a:off x="5577841" y="3290863"/>
            <a:ext cx="1199477" cy="750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BB7990F-0D19-5C45-B085-E3BD91B891ED}"/>
              </a:ext>
            </a:extLst>
          </p:cNvPr>
          <p:cNvCxnSpPr>
            <a:cxnSpLocks/>
          </p:cNvCxnSpPr>
          <p:nvPr/>
        </p:nvCxnSpPr>
        <p:spPr>
          <a:xfrm flipH="1">
            <a:off x="5577841" y="3365863"/>
            <a:ext cx="1199477" cy="160017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DD2D92B-A588-A049-8DA6-C806A9BA2C0A}"/>
              </a:ext>
            </a:extLst>
          </p:cNvPr>
          <p:cNvCxnSpPr>
            <a:cxnSpLocks/>
          </p:cNvCxnSpPr>
          <p:nvPr/>
        </p:nvCxnSpPr>
        <p:spPr>
          <a:xfrm flipH="1" flipV="1">
            <a:off x="5577840" y="3867463"/>
            <a:ext cx="1235710" cy="3362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9ED7C98-FE48-1744-BC1E-2B8892131967}"/>
              </a:ext>
            </a:extLst>
          </p:cNvPr>
          <p:cNvCxnSpPr>
            <a:cxnSpLocks/>
          </p:cNvCxnSpPr>
          <p:nvPr/>
        </p:nvCxnSpPr>
        <p:spPr>
          <a:xfrm flipH="1">
            <a:off x="5577842" y="4203700"/>
            <a:ext cx="1235708" cy="2028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descr="A close up of a logo&#10;&#10;Description automatically generated">
            <a:extLst>
              <a:ext uri="{FF2B5EF4-FFF2-40B4-BE49-F238E27FC236}">
                <a16:creationId xmlns:a16="http://schemas.microsoft.com/office/drawing/2014/main" id="{675800C7-046B-1045-847D-E0E2D712AC69}"/>
              </a:ext>
            </a:extLst>
          </p:cNvPr>
          <p:cNvPicPr>
            <a:picLocks noChangeAspect="1"/>
          </p:cNvPicPr>
          <p:nvPr/>
        </p:nvPicPr>
        <p:blipFill>
          <a:blip r:embed="rId6"/>
          <a:stretch>
            <a:fillRect/>
          </a:stretch>
        </p:blipFill>
        <p:spPr>
          <a:xfrm>
            <a:off x="6756462" y="3022167"/>
            <a:ext cx="560117" cy="560117"/>
          </a:xfrm>
          <a:prstGeom prst="rect">
            <a:avLst/>
          </a:prstGeom>
        </p:spPr>
      </p:pic>
      <p:pic>
        <p:nvPicPr>
          <p:cNvPr id="28" name="Picture 27" descr="A picture containing drawing&#10;&#10;Description automatically generated">
            <a:extLst>
              <a:ext uri="{FF2B5EF4-FFF2-40B4-BE49-F238E27FC236}">
                <a16:creationId xmlns:a16="http://schemas.microsoft.com/office/drawing/2014/main" id="{85C42BFF-C19A-CB4B-B98B-275F5077AD15}"/>
              </a:ext>
            </a:extLst>
          </p:cNvPr>
          <p:cNvPicPr>
            <a:picLocks noChangeAspect="1"/>
          </p:cNvPicPr>
          <p:nvPr/>
        </p:nvPicPr>
        <p:blipFill>
          <a:blip r:embed="rId7"/>
          <a:stretch>
            <a:fillRect/>
          </a:stretch>
        </p:blipFill>
        <p:spPr>
          <a:xfrm>
            <a:off x="6710197" y="3867463"/>
            <a:ext cx="641998" cy="567020"/>
          </a:xfrm>
          <a:prstGeom prst="rect">
            <a:avLst/>
          </a:prstGeom>
        </p:spPr>
      </p:pic>
      <p:pic>
        <p:nvPicPr>
          <p:cNvPr id="39" name="Picture 38" descr="A close up of a box&#10;&#10;Description automatically generated">
            <a:extLst>
              <a:ext uri="{FF2B5EF4-FFF2-40B4-BE49-F238E27FC236}">
                <a16:creationId xmlns:a16="http://schemas.microsoft.com/office/drawing/2014/main" id="{1F8A3688-5BA9-264E-B82C-C55B0EA0B714}"/>
              </a:ext>
            </a:extLst>
          </p:cNvPr>
          <p:cNvPicPr>
            <a:picLocks noChangeAspect="1"/>
          </p:cNvPicPr>
          <p:nvPr/>
        </p:nvPicPr>
        <p:blipFill>
          <a:blip r:embed="rId8"/>
          <a:stretch>
            <a:fillRect/>
          </a:stretch>
        </p:blipFill>
        <p:spPr>
          <a:xfrm>
            <a:off x="4920448" y="3548508"/>
            <a:ext cx="712191" cy="562911"/>
          </a:xfrm>
          <a:prstGeom prst="rect">
            <a:avLst/>
          </a:prstGeom>
        </p:spPr>
      </p:pic>
      <p:pic>
        <p:nvPicPr>
          <p:cNvPr id="40" name="Picture 39" descr="A close up of a box&#10;&#10;Description automatically generated">
            <a:extLst>
              <a:ext uri="{FF2B5EF4-FFF2-40B4-BE49-F238E27FC236}">
                <a16:creationId xmlns:a16="http://schemas.microsoft.com/office/drawing/2014/main" id="{5E9C92DB-DDBA-E246-BB4A-8BE563D8B95E}"/>
              </a:ext>
            </a:extLst>
          </p:cNvPr>
          <p:cNvPicPr>
            <a:picLocks noChangeAspect="1"/>
          </p:cNvPicPr>
          <p:nvPr/>
        </p:nvPicPr>
        <p:blipFill>
          <a:blip r:embed="rId8"/>
          <a:stretch>
            <a:fillRect/>
          </a:stretch>
        </p:blipFill>
        <p:spPr>
          <a:xfrm>
            <a:off x="4920447" y="4111419"/>
            <a:ext cx="712191" cy="562911"/>
          </a:xfrm>
          <a:prstGeom prst="rect">
            <a:avLst/>
          </a:prstGeom>
        </p:spPr>
      </p:pic>
      <p:pic>
        <p:nvPicPr>
          <p:cNvPr id="42" name="Picture 41" descr="A picture containing computer, table&#10;&#10;Description automatically generated">
            <a:extLst>
              <a:ext uri="{FF2B5EF4-FFF2-40B4-BE49-F238E27FC236}">
                <a16:creationId xmlns:a16="http://schemas.microsoft.com/office/drawing/2014/main" id="{1BA4645E-904B-544E-BB45-4F291E925786}"/>
              </a:ext>
            </a:extLst>
          </p:cNvPr>
          <p:cNvPicPr>
            <a:picLocks noChangeAspect="1"/>
          </p:cNvPicPr>
          <p:nvPr/>
        </p:nvPicPr>
        <p:blipFill>
          <a:blip r:embed="rId9"/>
          <a:stretch>
            <a:fillRect/>
          </a:stretch>
        </p:blipFill>
        <p:spPr>
          <a:xfrm>
            <a:off x="4875439" y="2990993"/>
            <a:ext cx="757200" cy="585399"/>
          </a:xfrm>
          <a:prstGeom prst="rect">
            <a:avLst/>
          </a:prstGeom>
        </p:spPr>
      </p:pic>
      <p:pic>
        <p:nvPicPr>
          <p:cNvPr id="44" name="Picture 43" descr="A picture containing computer, table&#10;&#10;Description automatically generated">
            <a:extLst>
              <a:ext uri="{FF2B5EF4-FFF2-40B4-BE49-F238E27FC236}">
                <a16:creationId xmlns:a16="http://schemas.microsoft.com/office/drawing/2014/main" id="{C8046E5F-C345-A444-827A-C673A6F06315}"/>
              </a:ext>
            </a:extLst>
          </p:cNvPr>
          <p:cNvPicPr>
            <a:picLocks noChangeAspect="1"/>
          </p:cNvPicPr>
          <p:nvPr/>
        </p:nvPicPr>
        <p:blipFill>
          <a:blip r:embed="rId9"/>
          <a:stretch>
            <a:fillRect/>
          </a:stretch>
        </p:blipFill>
        <p:spPr>
          <a:xfrm>
            <a:off x="4881789" y="4652796"/>
            <a:ext cx="757200" cy="585399"/>
          </a:xfrm>
          <a:prstGeom prst="rect">
            <a:avLst/>
          </a:prstGeom>
        </p:spPr>
      </p:pic>
    </p:spTree>
    <p:extLst>
      <p:ext uri="{BB962C8B-B14F-4D97-AF65-F5344CB8AC3E}">
        <p14:creationId xmlns:p14="http://schemas.microsoft.com/office/powerpoint/2010/main" val="351191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left)">
                                      <p:cBhvr>
                                        <p:cTn id="21" dur="500"/>
                                        <p:tgtEl>
                                          <p:spTgt spid="23"/>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left)">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dissolv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ipe(up)">
                                      <p:cBhvr>
                                        <p:cTn id="35" dur="500"/>
                                        <p:tgtEl>
                                          <p:spTgt spid="36"/>
                                        </p:tgtEl>
                                      </p:cBhvr>
                                    </p:animEffect>
                                  </p:childTnLst>
                                </p:cTn>
                              </p:par>
                            </p:childTnLst>
                          </p:cTn>
                        </p:par>
                        <p:par>
                          <p:cTn id="36" fill="hold">
                            <p:stCondLst>
                              <p:cond delay="500"/>
                            </p:stCondLst>
                            <p:childTnLst>
                              <p:par>
                                <p:cTn id="37" presetID="22" presetClass="entr" presetSubtype="2" fill="hold" nodeType="after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wipe(right)">
                                      <p:cBhvr>
                                        <p:cTn id="39" dur="500"/>
                                        <p:tgtEl>
                                          <p:spTgt spid="51"/>
                                        </p:tgtEl>
                                      </p:cBhvr>
                                    </p:animEffect>
                                  </p:childTnLst>
                                </p:cTn>
                              </p:par>
                            </p:childTnLst>
                          </p:cTn>
                        </p:par>
                        <p:par>
                          <p:cTn id="40" fill="hold">
                            <p:stCondLst>
                              <p:cond delay="1000"/>
                            </p:stCondLst>
                            <p:childTnLst>
                              <p:par>
                                <p:cTn id="41" presetID="9" presetClass="entr" presetSubtype="0" fill="hold" nodeType="after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dissolve">
                                      <p:cBhvr>
                                        <p:cTn id="43" dur="500"/>
                                        <p:tgtEl>
                                          <p:spTgt spid="42"/>
                                        </p:tgtEl>
                                      </p:cBhvr>
                                    </p:animEffect>
                                  </p:childTnLst>
                                </p:cTn>
                              </p:par>
                            </p:childTnLst>
                          </p:cTn>
                        </p:par>
                        <p:par>
                          <p:cTn id="44" fill="hold">
                            <p:stCondLst>
                              <p:cond delay="1500"/>
                            </p:stCondLst>
                            <p:childTnLst>
                              <p:par>
                                <p:cTn id="45" presetID="22" presetClass="entr" presetSubtype="2" fill="hold" nodeType="after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wipe(right)">
                                      <p:cBhvr>
                                        <p:cTn id="47" dur="500"/>
                                        <p:tgtEl>
                                          <p:spTgt spid="55"/>
                                        </p:tgtEl>
                                      </p:cBhvr>
                                    </p:animEffect>
                                  </p:childTnLst>
                                </p:cTn>
                              </p:par>
                            </p:childTnLst>
                          </p:cTn>
                        </p:par>
                        <p:par>
                          <p:cTn id="48" fill="hold">
                            <p:stCondLst>
                              <p:cond delay="2000"/>
                            </p:stCondLst>
                            <p:childTnLst>
                              <p:par>
                                <p:cTn id="49" presetID="9" presetClass="entr" presetSubtype="0" fill="hold" nodeType="after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dissolve">
                                      <p:cBhvr>
                                        <p:cTn id="51" dur="500"/>
                                        <p:tgtEl>
                                          <p:spTgt spid="44"/>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dissolve">
                                      <p:cBhvr>
                                        <p:cTn id="56" dur="500"/>
                                        <p:tgtEl>
                                          <p:spTgt spid="1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wipe(left)">
                                      <p:cBhvr>
                                        <p:cTn id="61" dur="500"/>
                                        <p:tgtEl>
                                          <p:spTgt spid="41"/>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2" fill="hold" nodeType="clickEffect">
                                  <p:stCondLst>
                                    <p:cond delay="0"/>
                                  </p:stCondLst>
                                  <p:childTnLst>
                                    <p:set>
                                      <p:cBhvr>
                                        <p:cTn id="65" dur="1" fill="hold">
                                          <p:stCondLst>
                                            <p:cond delay="0"/>
                                          </p:stCondLst>
                                        </p:cTn>
                                        <p:tgtEl>
                                          <p:spTgt spid="43"/>
                                        </p:tgtEl>
                                        <p:attrNameLst>
                                          <p:attrName>style.visibility</p:attrName>
                                        </p:attrNameLst>
                                      </p:cBhvr>
                                      <p:to>
                                        <p:strVal val="visible"/>
                                      </p:to>
                                    </p:set>
                                    <p:animEffect transition="in" filter="wipe(right)">
                                      <p:cBhvr>
                                        <p:cTn id="66" dur="500"/>
                                        <p:tgtEl>
                                          <p:spTgt spid="43"/>
                                        </p:tgtEl>
                                      </p:cBhvr>
                                    </p:animEffect>
                                  </p:childTnLst>
                                </p:cTn>
                              </p:par>
                            </p:childTnLst>
                          </p:cTn>
                        </p:par>
                        <p:par>
                          <p:cTn id="67" fill="hold">
                            <p:stCondLst>
                              <p:cond delay="500"/>
                            </p:stCondLst>
                            <p:childTnLst>
                              <p:par>
                                <p:cTn id="68" presetID="9" presetClass="entr" presetSubtype="0" fill="hold" nodeType="after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dissolve">
                                      <p:cBhvr>
                                        <p:cTn id="70" dur="500"/>
                                        <p:tgtEl>
                                          <p:spTgt spid="28"/>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nodeType="clickEffect">
                                  <p:stCondLst>
                                    <p:cond delay="0"/>
                                  </p:stCondLst>
                                  <p:childTnLst>
                                    <p:set>
                                      <p:cBhvr>
                                        <p:cTn id="74" dur="1" fill="hold">
                                          <p:stCondLst>
                                            <p:cond delay="0"/>
                                          </p:stCondLst>
                                        </p:cTn>
                                        <p:tgtEl>
                                          <p:spTgt spid="58"/>
                                        </p:tgtEl>
                                        <p:attrNameLst>
                                          <p:attrName>style.visibility</p:attrName>
                                        </p:attrNameLst>
                                      </p:cBhvr>
                                      <p:to>
                                        <p:strVal val="visible"/>
                                      </p:to>
                                    </p:set>
                                    <p:animEffect transition="in" filter="wipe(down)">
                                      <p:cBhvr>
                                        <p:cTn id="75" dur="500"/>
                                        <p:tgtEl>
                                          <p:spTgt spid="58"/>
                                        </p:tgtEl>
                                      </p:cBhvr>
                                    </p:animEffect>
                                  </p:childTnLst>
                                </p:cTn>
                              </p:par>
                            </p:childTnLst>
                          </p:cTn>
                        </p:par>
                        <p:par>
                          <p:cTn id="76" fill="hold">
                            <p:stCondLst>
                              <p:cond delay="500"/>
                            </p:stCondLst>
                            <p:childTnLst>
                              <p:par>
                                <p:cTn id="77" presetID="9" presetClass="entr" presetSubtype="0" fill="hold" nodeType="after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dissolve">
                                      <p:cBhvr>
                                        <p:cTn id="79" dur="500"/>
                                        <p:tgtEl>
                                          <p:spTgt spid="39"/>
                                        </p:tgtEl>
                                      </p:cBhvr>
                                    </p:animEffect>
                                  </p:childTnLst>
                                </p:cTn>
                              </p:par>
                            </p:childTnLst>
                          </p:cTn>
                        </p:par>
                        <p:par>
                          <p:cTn id="80" fill="hold">
                            <p:stCondLst>
                              <p:cond delay="1000"/>
                            </p:stCondLst>
                            <p:childTnLst>
                              <p:par>
                                <p:cTn id="81" presetID="22" presetClass="entr" presetSubtype="2" fill="hold" nodeType="afterEffect">
                                  <p:stCondLst>
                                    <p:cond delay="0"/>
                                  </p:stCondLst>
                                  <p:childTnLst>
                                    <p:set>
                                      <p:cBhvr>
                                        <p:cTn id="82" dur="1" fill="hold">
                                          <p:stCondLst>
                                            <p:cond delay="0"/>
                                          </p:stCondLst>
                                        </p:cTn>
                                        <p:tgtEl>
                                          <p:spTgt spid="61"/>
                                        </p:tgtEl>
                                        <p:attrNameLst>
                                          <p:attrName>style.visibility</p:attrName>
                                        </p:attrNameLst>
                                      </p:cBhvr>
                                      <p:to>
                                        <p:strVal val="visible"/>
                                      </p:to>
                                    </p:set>
                                    <p:animEffect transition="in" filter="wipe(right)">
                                      <p:cBhvr>
                                        <p:cTn id="83" dur="500"/>
                                        <p:tgtEl>
                                          <p:spTgt spid="61"/>
                                        </p:tgtEl>
                                      </p:cBhvr>
                                    </p:animEffect>
                                  </p:childTnLst>
                                </p:cTn>
                              </p:par>
                            </p:childTnLst>
                          </p:cTn>
                        </p:par>
                        <p:par>
                          <p:cTn id="84" fill="hold">
                            <p:stCondLst>
                              <p:cond delay="1500"/>
                            </p:stCondLst>
                            <p:childTnLst>
                              <p:par>
                                <p:cTn id="85" presetID="9" presetClass="entr" presetSubtype="0" fill="hold" nodeType="afterEffect">
                                  <p:stCondLst>
                                    <p:cond delay="0"/>
                                  </p:stCondLst>
                                  <p:childTnLst>
                                    <p:set>
                                      <p:cBhvr>
                                        <p:cTn id="86" dur="1" fill="hold">
                                          <p:stCondLst>
                                            <p:cond delay="0"/>
                                          </p:stCondLst>
                                        </p:cTn>
                                        <p:tgtEl>
                                          <p:spTgt spid="40"/>
                                        </p:tgtEl>
                                        <p:attrNameLst>
                                          <p:attrName>style.visibility</p:attrName>
                                        </p:attrNameLst>
                                      </p:cBhvr>
                                      <p:to>
                                        <p:strVal val="visible"/>
                                      </p:to>
                                    </p:set>
                                    <p:animEffect transition="in" filter="dissolve">
                                      <p:cBhvr>
                                        <p:cTn id="8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Verify Your Docker Installation</a:t>
            </a:r>
          </a:p>
        </p:txBody>
      </p:sp>
    </p:spTree>
    <p:extLst>
      <p:ext uri="{BB962C8B-B14F-4D97-AF65-F5344CB8AC3E}">
        <p14:creationId xmlns:p14="http://schemas.microsoft.com/office/powerpoint/2010/main" val="38464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44FBA77-E7C9-9D4A-BF36-10A2CF3BA099}"/>
              </a:ext>
            </a:extLst>
          </p:cNvPr>
          <p:cNvGrpSpPr/>
          <p:nvPr/>
        </p:nvGrpSpPr>
        <p:grpSpPr>
          <a:xfrm>
            <a:off x="7349119" y="2323723"/>
            <a:ext cx="2756664" cy="3942933"/>
            <a:chOff x="7349119" y="2323723"/>
            <a:chExt cx="2756664" cy="3942933"/>
          </a:xfrm>
        </p:grpSpPr>
        <p:pic>
          <p:nvPicPr>
            <p:cNvPr id="14" name="Picture 13">
              <a:extLst>
                <a:ext uri="{FF2B5EF4-FFF2-40B4-BE49-F238E27FC236}">
                  <a16:creationId xmlns:a16="http://schemas.microsoft.com/office/drawing/2014/main" id="{A81F5531-FFE8-FE4E-A571-5727FE4926B0}"/>
                </a:ext>
              </a:extLst>
            </p:cNvPr>
            <p:cNvPicPr>
              <a:picLocks noChangeAspect="1"/>
            </p:cNvPicPr>
            <p:nvPr/>
          </p:nvPicPr>
          <p:blipFill>
            <a:blip r:embed="rId3"/>
            <a:stretch>
              <a:fillRect/>
            </a:stretch>
          </p:blipFill>
          <p:spPr>
            <a:xfrm>
              <a:off x="7349119" y="2323723"/>
              <a:ext cx="2756664" cy="3942933"/>
            </a:xfrm>
            <a:prstGeom prst="rect">
              <a:avLst/>
            </a:prstGeom>
          </p:spPr>
        </p:pic>
        <p:sp>
          <p:nvSpPr>
            <p:cNvPr id="15" name="TextBox 14">
              <a:extLst>
                <a:ext uri="{FF2B5EF4-FFF2-40B4-BE49-F238E27FC236}">
                  <a16:creationId xmlns:a16="http://schemas.microsoft.com/office/drawing/2014/main" id="{ADB83E9E-65FF-B245-8B75-4985CE3E0B5E}"/>
                </a:ext>
              </a:extLst>
            </p:cNvPr>
            <p:cNvSpPr txBox="1"/>
            <p:nvPr/>
          </p:nvSpPr>
          <p:spPr>
            <a:xfrm>
              <a:off x="7492290" y="4958440"/>
              <a:ext cx="912429" cy="323165"/>
            </a:xfrm>
            <a:prstGeom prst="rect">
              <a:avLst/>
            </a:prstGeom>
            <a:noFill/>
          </p:spPr>
          <p:txBody>
            <a:bodyPr wrap="none" rtlCol="0">
              <a:spAutoFit/>
            </a:bodyPr>
            <a:lstStyle/>
            <a:p>
              <a:r>
                <a:rPr lang="en-US" sz="1450" dirty="0">
                  <a:solidFill>
                    <a:schemeClr val="bg1"/>
                  </a:solidFill>
                </a:rPr>
                <a:t>krismiller</a:t>
              </a:r>
            </a:p>
          </p:txBody>
        </p:sp>
      </p:gr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Open/start Docker Desktop</a:t>
            </a:r>
          </a:p>
          <a:p>
            <a:r>
              <a:rPr lang="en-US" dirty="0"/>
              <a:t>Log on with your Docker Hub account</a:t>
            </a:r>
          </a:p>
        </p:txBody>
      </p:sp>
      <p:pic>
        <p:nvPicPr>
          <p:cNvPr id="12" name="Picture 11">
            <a:extLst>
              <a:ext uri="{FF2B5EF4-FFF2-40B4-BE49-F238E27FC236}">
                <a16:creationId xmlns:a16="http://schemas.microsoft.com/office/drawing/2014/main" id="{E0AA4A38-5F5E-454F-B1D6-CB8B53922F29}"/>
              </a:ext>
            </a:extLst>
          </p:cNvPr>
          <p:cNvPicPr>
            <a:picLocks noChangeAspect="1"/>
          </p:cNvPicPr>
          <p:nvPr/>
        </p:nvPicPr>
        <p:blipFill>
          <a:blip r:embed="rId4"/>
          <a:stretch>
            <a:fillRect/>
          </a:stretch>
        </p:blipFill>
        <p:spPr>
          <a:xfrm>
            <a:off x="1553017" y="2902744"/>
            <a:ext cx="4855499" cy="2742276"/>
          </a:xfrm>
          <a:prstGeom prst="rect">
            <a:avLst/>
          </a:prstGeom>
        </p:spPr>
      </p:pic>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Sign In to Docker Desktop</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13</a:t>
            </a:fld>
            <a:endParaRPr lang="en-US" dirty="0"/>
          </a:p>
        </p:txBody>
      </p:sp>
      <p:sp>
        <p:nvSpPr>
          <p:cNvPr id="10" name="Rectangle 9">
            <a:extLst>
              <a:ext uri="{FF2B5EF4-FFF2-40B4-BE49-F238E27FC236}">
                <a16:creationId xmlns:a16="http://schemas.microsoft.com/office/drawing/2014/main" id="{DF845C86-78D6-6F41-99E9-2B2A9C097056}"/>
              </a:ext>
            </a:extLst>
          </p:cNvPr>
          <p:cNvSpPr/>
          <p:nvPr/>
        </p:nvSpPr>
        <p:spPr>
          <a:xfrm>
            <a:off x="5375040" y="4729587"/>
            <a:ext cx="957470"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152AF0-1DD2-BE41-8AA7-773BA9A81B6D}"/>
              </a:ext>
            </a:extLst>
          </p:cNvPr>
          <p:cNvSpPr/>
          <p:nvPr/>
        </p:nvSpPr>
        <p:spPr>
          <a:xfrm>
            <a:off x="7437783" y="4943079"/>
            <a:ext cx="1736034"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180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childTnLst>
                          </p:cTn>
                        </p:par>
                        <p:par>
                          <p:cTn id="17" fill="hold">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dissolv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Verify Your</a:t>
            </a:r>
            <a:r>
              <a:rPr lang="en-US" baseline="0" dirty="0"/>
              <a:t> Docker Installation</a:t>
            </a:r>
            <a:endParaRPr lang="en-US" dirty="0"/>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 your preferred terminal (bash, PowerShell, </a:t>
            </a:r>
            <a:r>
              <a:rPr lang="en-US" dirty="0" err="1"/>
              <a:t>zsh</a:t>
            </a:r>
            <a:r>
              <a:rPr lang="en-US" dirty="0"/>
              <a:t>, etc.)</a:t>
            </a:r>
          </a:p>
          <a:p>
            <a:r>
              <a:rPr lang="en-US" dirty="0"/>
              <a:t>Enter the commands:</a:t>
            </a:r>
          </a:p>
          <a:p>
            <a:pPr marL="457200" lvl="1" indent="0">
              <a:buNone/>
            </a:pPr>
            <a:r>
              <a:rPr lang="en-US" sz="2800" b="1" i="1" dirty="0">
                <a:solidFill>
                  <a:srgbClr val="FFFF00"/>
                </a:solidFill>
              </a:rPr>
              <a:t>docker --version</a:t>
            </a:r>
          </a:p>
          <a:p>
            <a:pPr marL="457200" lvl="1" indent="0">
              <a:buNone/>
            </a:pPr>
            <a:r>
              <a:rPr lang="en-US" sz="2800" b="1" i="1" dirty="0">
                <a:solidFill>
                  <a:srgbClr val="FFFF00"/>
                </a:solidFill>
              </a:rPr>
              <a:t>docker info</a:t>
            </a:r>
          </a:p>
          <a:p>
            <a:pPr marL="457200" lvl="1" indent="0">
              <a:buNone/>
            </a:pPr>
            <a:r>
              <a:rPr lang="en-US" sz="2800" b="1" i="1" dirty="0">
                <a:solidFill>
                  <a:srgbClr val="FFFF00"/>
                </a:solidFill>
              </a:rPr>
              <a:t>docker run hello-world</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14</a:t>
            </a:fld>
            <a:endParaRPr lang="en-US" dirty="0"/>
          </a:p>
        </p:txBody>
      </p:sp>
    </p:spTree>
    <p:extLst>
      <p:ext uri="{BB962C8B-B14F-4D97-AF65-F5344CB8AC3E}">
        <p14:creationId xmlns:p14="http://schemas.microsoft.com/office/powerpoint/2010/main" val="268826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docker --version" descr="docker --version">
            <a:hlinkClick r:id="" action="ppaction://media"/>
            <a:extLst>
              <a:ext uri="{FF2B5EF4-FFF2-40B4-BE49-F238E27FC236}">
                <a16:creationId xmlns:a16="http://schemas.microsoft.com/office/drawing/2014/main" id="{A40C71A9-3CC2-CE48-BD12-EB7ADC9C046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
        <p:nvSpPr>
          <p:cNvPr id="12" name="Rectangle 11">
            <a:extLst>
              <a:ext uri="{FF2B5EF4-FFF2-40B4-BE49-F238E27FC236}">
                <a16:creationId xmlns:a16="http://schemas.microsoft.com/office/drawing/2014/main" id="{C6EF1229-839D-814F-8C37-D65660506E0B}"/>
              </a:ext>
            </a:extLst>
          </p:cNvPr>
          <p:cNvSpPr/>
          <p:nvPr/>
        </p:nvSpPr>
        <p:spPr>
          <a:xfrm>
            <a:off x="363686" y="538504"/>
            <a:ext cx="3216641"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3FB6DB2-5189-C04E-A847-7423D859EF76}"/>
              </a:ext>
            </a:extLst>
          </p:cNvPr>
          <p:cNvCxnSpPr>
            <a:cxnSpLocks/>
            <a:stCxn id="15" idx="0"/>
          </p:cNvCxnSpPr>
          <p:nvPr/>
        </p:nvCxnSpPr>
        <p:spPr>
          <a:xfrm flipV="1">
            <a:off x="1703139" y="804674"/>
            <a:ext cx="968693"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7D54B8-EEB2-A74E-A883-2A7402EACA06}"/>
              </a:ext>
            </a:extLst>
          </p:cNvPr>
          <p:cNvSpPr txBox="1"/>
          <p:nvPr/>
        </p:nvSpPr>
        <p:spPr>
          <a:xfrm>
            <a:off x="1023177" y="2221268"/>
            <a:ext cx="1359924" cy="369332"/>
          </a:xfrm>
          <a:prstGeom prst="rect">
            <a:avLst/>
          </a:prstGeom>
          <a:noFill/>
        </p:spPr>
        <p:txBody>
          <a:bodyPr wrap="none" rtlCol="0">
            <a:spAutoFit/>
          </a:bodyPr>
          <a:lstStyle/>
          <a:p>
            <a:r>
              <a:rPr lang="en-US" dirty="0">
                <a:solidFill>
                  <a:srgbClr val="FFFF00"/>
                </a:solidFill>
              </a:rPr>
              <a:t>Release Year</a:t>
            </a:r>
          </a:p>
        </p:txBody>
      </p:sp>
      <p:sp>
        <p:nvSpPr>
          <p:cNvPr id="16" name="TextBox 15">
            <a:extLst>
              <a:ext uri="{FF2B5EF4-FFF2-40B4-BE49-F238E27FC236}">
                <a16:creationId xmlns:a16="http://schemas.microsoft.com/office/drawing/2014/main" id="{F0B7BC8E-F4DF-8446-869A-D97D90092C50}"/>
              </a:ext>
            </a:extLst>
          </p:cNvPr>
          <p:cNvSpPr txBox="1"/>
          <p:nvPr/>
        </p:nvSpPr>
        <p:spPr>
          <a:xfrm>
            <a:off x="2727188" y="2221268"/>
            <a:ext cx="1595565" cy="369332"/>
          </a:xfrm>
          <a:prstGeom prst="rect">
            <a:avLst/>
          </a:prstGeom>
          <a:noFill/>
        </p:spPr>
        <p:txBody>
          <a:bodyPr wrap="none" rtlCol="0">
            <a:spAutoFit/>
          </a:bodyPr>
          <a:lstStyle/>
          <a:p>
            <a:r>
              <a:rPr lang="en-US" dirty="0">
                <a:solidFill>
                  <a:srgbClr val="FFFF00"/>
                </a:solidFill>
              </a:rPr>
              <a:t>Release Month</a:t>
            </a:r>
          </a:p>
        </p:txBody>
      </p:sp>
      <p:cxnSp>
        <p:nvCxnSpPr>
          <p:cNvPr id="17" name="Straight Arrow Connector 16">
            <a:extLst>
              <a:ext uri="{FF2B5EF4-FFF2-40B4-BE49-F238E27FC236}">
                <a16:creationId xmlns:a16="http://schemas.microsoft.com/office/drawing/2014/main" id="{20D4C79B-1119-AB46-98E3-54696361B5EF}"/>
              </a:ext>
            </a:extLst>
          </p:cNvPr>
          <p:cNvCxnSpPr>
            <a:cxnSpLocks/>
            <a:stCxn id="16" idx="0"/>
          </p:cNvCxnSpPr>
          <p:nvPr/>
        </p:nvCxnSpPr>
        <p:spPr>
          <a:xfrm flipH="1" flipV="1">
            <a:off x="3063063" y="804674"/>
            <a:ext cx="461908"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312F037-4605-0F4E-B0EB-E590EEBEF02A}"/>
              </a:ext>
            </a:extLst>
          </p:cNvPr>
          <p:cNvSpPr/>
          <p:nvPr/>
        </p:nvSpPr>
        <p:spPr>
          <a:xfrm>
            <a:off x="2518300" y="561975"/>
            <a:ext cx="762637" cy="2762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126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84"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dissolve">
                                      <p:cBhvr>
                                        <p:cTn id="11" dur="500"/>
                                        <p:tgtEl>
                                          <p:spTgt spid="12"/>
                                        </p:tgtEl>
                                      </p:cBhvr>
                                    </p:animEffect>
                                  </p:childTnLst>
                                </p:cTn>
                              </p:par>
                            </p:childTnLst>
                          </p:cTn>
                        </p:par>
                        <p:par>
                          <p:cTn id="12" fill="hold">
                            <p:stCondLst>
                              <p:cond delay="500"/>
                            </p:stCondLst>
                            <p:childTnLst>
                              <p:par>
                                <p:cTn id="13" presetID="9" presetClass="entr" presetSubtype="0" fill="hold" grpId="1"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dissolve">
                                      <p:cBhvr>
                                        <p:cTn id="20" dur="500"/>
                                        <p:tgtEl>
                                          <p:spTgt spid="14"/>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dissolv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dissolve">
                                      <p:cBhvr>
                                        <p:cTn id="28" dur="500"/>
                                        <p:tgtEl>
                                          <p:spTgt spid="17"/>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dissolve">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barn(outVertical)">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7" fill="hold" display="0">
                  <p:stCondLst>
                    <p:cond delay="indefinite"/>
                  </p:stCondLst>
                </p:cTn>
                <p:tgtEl>
                  <p:spTgt spid="11"/>
                </p:tgtEl>
              </p:cMediaNode>
            </p:video>
            <p:seq concurrent="1" nextAc="seek">
              <p:cTn id="38" restart="whenNotActive" fill="hold" evtFilter="cancelBubble" nodeType="interactiveSeq">
                <p:stCondLst>
                  <p:cond evt="onClick" delay="0">
                    <p:tgtEl>
                      <p:spTgt spid="11"/>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11"/>
                                        </p:tgtEl>
                                      </p:cBhvr>
                                    </p:cmd>
                                  </p:childTnLst>
                                </p:cTn>
                              </p:par>
                            </p:childTnLst>
                          </p:cTn>
                        </p:par>
                      </p:childTnLst>
                    </p:cTn>
                  </p:par>
                </p:childTnLst>
              </p:cTn>
              <p:nextCondLst>
                <p:cond evt="onClick" delay="0">
                  <p:tgtEl>
                    <p:spTgt spid="11"/>
                  </p:tgtEl>
                </p:cond>
              </p:nextCondLst>
            </p:seq>
          </p:childTnLst>
        </p:cTn>
      </p:par>
    </p:tnLst>
    <p:bldLst>
      <p:bldP spid="12" grpId="0" animBg="1"/>
      <p:bldP spid="15" grpId="0"/>
      <p:bldP spid="16" grpId="0"/>
      <p:bldP spid="10" grpId="0" animBg="1"/>
      <p:bldP spid="10"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info" descr="docker info">
            <a:hlinkClick r:id="" action="ppaction://media"/>
            <a:extLst>
              <a:ext uri="{FF2B5EF4-FFF2-40B4-BE49-F238E27FC236}">
                <a16:creationId xmlns:a16="http://schemas.microsoft.com/office/drawing/2014/main" id="{C9DC8D77-6C17-5745-834D-350FD554F10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90378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6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run hello-world" descr="docker run hello-world">
            <a:hlinkClick r:id="" action="ppaction://media"/>
            <a:extLst>
              <a:ext uri="{FF2B5EF4-FFF2-40B4-BE49-F238E27FC236}">
                <a16:creationId xmlns:a16="http://schemas.microsoft.com/office/drawing/2014/main" id="{A20B172C-2AF9-7646-9A2F-770FF814348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0"/>
            <a:ext cx="11482405" cy="6853237"/>
          </a:xfrm>
          <a:prstGeom prst="rect">
            <a:avLst/>
          </a:prstGeom>
        </p:spPr>
      </p:pic>
      <p:sp>
        <p:nvSpPr>
          <p:cNvPr id="4" name="Rectangle 3">
            <a:extLst>
              <a:ext uri="{FF2B5EF4-FFF2-40B4-BE49-F238E27FC236}">
                <a16:creationId xmlns:a16="http://schemas.microsoft.com/office/drawing/2014/main" id="{A4A93C59-B990-B64E-A797-E22FC466AD82}"/>
              </a:ext>
            </a:extLst>
          </p:cNvPr>
          <p:cNvSpPr/>
          <p:nvPr/>
        </p:nvSpPr>
        <p:spPr>
          <a:xfrm>
            <a:off x="372976" y="763930"/>
            <a:ext cx="10587790" cy="6923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32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96"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2"/>
                </p:tgtEl>
              </p:cMediaNode>
            </p:video>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
                                        </p:tgtEl>
                                      </p:cBhvr>
                                    </p:cmd>
                                  </p:childTnLst>
                                </p:cTn>
                              </p:par>
                            </p:childTnLst>
                          </p:cTn>
                        </p:par>
                      </p:childTnLst>
                    </p:cTn>
                  </p:par>
                </p:childTnLst>
              </p:cTn>
              <p:nextCondLst>
                <p:cond evt="onClick" delay="0">
                  <p:tgtEl>
                    <p:spTgt spid="2"/>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Create a Docker Image</a:t>
            </a:r>
          </a:p>
        </p:txBody>
      </p:sp>
    </p:spTree>
    <p:extLst>
      <p:ext uri="{BB962C8B-B14F-4D97-AF65-F5344CB8AC3E}">
        <p14:creationId xmlns:p14="http://schemas.microsoft.com/office/powerpoint/2010/main" val="89913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Immutable templates for Docker Containers</a:t>
            </a:r>
          </a:p>
          <a:p>
            <a:r>
              <a:rPr lang="en-US" dirty="0"/>
              <a:t>Built using a </a:t>
            </a:r>
            <a:r>
              <a:rPr lang="en-US" dirty="0" err="1">
                <a:solidFill>
                  <a:srgbClr val="FFFF00"/>
                </a:solidFill>
              </a:rPr>
              <a:t>Dockerfile</a:t>
            </a:r>
            <a:r>
              <a:rPr lang="en-US" dirty="0">
                <a:solidFill>
                  <a:srgbClr val="FFFF00"/>
                </a:solidFill>
              </a:rPr>
              <a:t> </a:t>
            </a:r>
            <a:r>
              <a:rPr lang="en-US" dirty="0"/>
              <a:t>with all required binaries, packages, etc.</a:t>
            </a:r>
          </a:p>
          <a:p>
            <a:r>
              <a:rPr lang="en-US" dirty="0"/>
              <a:t>List your Docker Images with the terminal command:</a:t>
            </a:r>
          </a:p>
          <a:p>
            <a:pPr marL="457200" lvl="1" indent="0">
              <a:buNone/>
            </a:pPr>
            <a:r>
              <a:rPr lang="en-US" sz="2800" b="1" i="1" dirty="0">
                <a:solidFill>
                  <a:srgbClr val="FFFF00"/>
                </a:solidFill>
              </a:rPr>
              <a:t>docker image ls</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19</a:t>
            </a:fld>
            <a:endParaRPr lang="en-US" dirty="0"/>
          </a:p>
        </p:txBody>
      </p:sp>
    </p:spTree>
    <p:extLst>
      <p:ext uri="{BB962C8B-B14F-4D97-AF65-F5344CB8AC3E}">
        <p14:creationId xmlns:p14="http://schemas.microsoft.com/office/powerpoint/2010/main" val="403816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6E0C-D068-ED4D-B752-805C58895FD2}"/>
              </a:ext>
            </a:extLst>
          </p:cNvPr>
          <p:cNvSpPr>
            <a:spLocks noGrp="1"/>
          </p:cNvSpPr>
          <p:nvPr>
            <p:ph type="title"/>
          </p:nvPr>
        </p:nvSpPr>
        <p:spPr/>
        <p:txBody>
          <a:bodyPr/>
          <a:lstStyle/>
          <a:p>
            <a:r>
              <a:rPr lang="en-US" dirty="0"/>
              <a:t>If you want hands-on practice…</a:t>
            </a:r>
          </a:p>
        </p:txBody>
      </p:sp>
      <p:sp>
        <p:nvSpPr>
          <p:cNvPr id="3" name="Content Placeholder 2">
            <a:extLst>
              <a:ext uri="{FF2B5EF4-FFF2-40B4-BE49-F238E27FC236}">
                <a16:creationId xmlns:a16="http://schemas.microsoft.com/office/drawing/2014/main" id="{779388B1-3A7F-E043-AF74-EC6E9DE415BD}"/>
              </a:ext>
            </a:extLst>
          </p:cNvPr>
          <p:cNvSpPr>
            <a:spLocks noGrp="1"/>
          </p:cNvSpPr>
          <p:nvPr>
            <p:ph idx="1"/>
          </p:nvPr>
        </p:nvSpPr>
        <p:spPr/>
        <p:txBody>
          <a:bodyPr>
            <a:normAutofit fontScale="92500" lnSpcReduction="10000"/>
          </a:bodyPr>
          <a:lstStyle/>
          <a:p>
            <a:r>
              <a:rPr lang="en-US" dirty="0"/>
              <a:t>Create a Docker Hub Account</a:t>
            </a:r>
          </a:p>
          <a:p>
            <a:pPr lvl="1"/>
            <a:r>
              <a:rPr lang="en-US" dirty="0">
                <a:hlinkClick r:id="rId3"/>
              </a:rPr>
              <a:t>https://hub.docker.com/signup</a:t>
            </a:r>
            <a:endParaRPr lang="en-US" dirty="0"/>
          </a:p>
          <a:p>
            <a:r>
              <a:rPr lang="en-US" dirty="0"/>
              <a:t>Download and install Docker Desktop</a:t>
            </a:r>
          </a:p>
          <a:p>
            <a:pPr lvl="1"/>
            <a:r>
              <a:rPr lang="en-US" dirty="0">
                <a:hlinkClick r:id="rId4"/>
              </a:rPr>
              <a:t>https://www.docker.com/products/docker-desktop</a:t>
            </a:r>
            <a:endParaRPr lang="en-US" dirty="0"/>
          </a:p>
          <a:p>
            <a:r>
              <a:rPr lang="en-US" dirty="0"/>
              <a:t>Connect to the ATC VPN</a:t>
            </a:r>
          </a:p>
          <a:p>
            <a:pPr lvl="1"/>
            <a:r>
              <a:rPr lang="en-US" dirty="0">
                <a:hlinkClick r:id="rId5"/>
              </a:rPr>
              <a:t>https://atc-support.apps.wwtatc.com/vpn_access</a:t>
            </a:r>
            <a:endParaRPr lang="en-US" dirty="0"/>
          </a:p>
          <a:p>
            <a:r>
              <a:rPr lang="en-US" dirty="0"/>
              <a:t>Download this repo from WWT’s internal GitHub</a:t>
            </a:r>
          </a:p>
          <a:p>
            <a:pPr lvl="1"/>
            <a:r>
              <a:rPr lang="en-US" dirty="0">
                <a:hlinkClick r:id="rId6"/>
              </a:rPr>
              <a:t>https://github.wwt.com/hullt/docker-foundations</a:t>
            </a:r>
            <a:endParaRPr lang="en-US" dirty="0"/>
          </a:p>
          <a:p>
            <a:r>
              <a:rPr lang="en-US" dirty="0"/>
              <a:t>Install a code editor</a:t>
            </a:r>
          </a:p>
          <a:p>
            <a:pPr lvl="1"/>
            <a:r>
              <a:rPr lang="en-US" dirty="0">
                <a:hlinkClick r:id="rId7"/>
              </a:rPr>
              <a:t>https://code.visualstudio.com/Download</a:t>
            </a:r>
            <a:endParaRPr lang="en-US" dirty="0"/>
          </a:p>
          <a:p>
            <a:r>
              <a:rPr lang="en-US" dirty="0">
                <a:solidFill>
                  <a:srgbClr val="FFFF00"/>
                </a:solidFill>
              </a:rPr>
              <a:t>Wait a few minutes while we get through a Docker overview</a:t>
            </a:r>
          </a:p>
          <a:p>
            <a:pPr lvl="1"/>
            <a:endParaRPr lang="en-US" dirty="0"/>
          </a:p>
        </p:txBody>
      </p:sp>
      <p:sp>
        <p:nvSpPr>
          <p:cNvPr id="4" name="Date Placeholder 3">
            <a:extLst>
              <a:ext uri="{FF2B5EF4-FFF2-40B4-BE49-F238E27FC236}">
                <a16:creationId xmlns:a16="http://schemas.microsoft.com/office/drawing/2014/main" id="{D30A9DD6-B80A-4740-AB4C-12C4FA701C0E}"/>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AC52D06F-E711-DC4F-93B7-4B4954638CA4}"/>
              </a:ext>
            </a:extLst>
          </p:cNvPr>
          <p:cNvSpPr>
            <a:spLocks noGrp="1"/>
          </p:cNvSpPr>
          <p:nvPr>
            <p:ph type="sldNum" sz="quarter" idx="12"/>
          </p:nvPr>
        </p:nvSpPr>
        <p:spPr/>
        <p:txBody>
          <a:bodyPr/>
          <a:lstStyle/>
          <a:p>
            <a:fld id="{A44B02FA-DD2D-1844-AE35-8B2EAB0CF4EF}" type="slidenum">
              <a:rPr lang="en-US" smtClean="0"/>
              <a:pPr/>
              <a:t>2</a:t>
            </a:fld>
            <a:endParaRPr lang="en-US" dirty="0"/>
          </a:p>
        </p:txBody>
      </p:sp>
      <p:pic>
        <p:nvPicPr>
          <p:cNvPr id="7" name="Picture 6" descr="A picture containing drawing&#10;&#10;Description automatically generated">
            <a:extLst>
              <a:ext uri="{FF2B5EF4-FFF2-40B4-BE49-F238E27FC236}">
                <a16:creationId xmlns:a16="http://schemas.microsoft.com/office/drawing/2014/main" id="{A8762DFA-84EF-BA46-AEEC-6DDBEE79FC13}"/>
              </a:ext>
            </a:extLst>
          </p:cNvPr>
          <p:cNvPicPr>
            <a:picLocks noChangeAspect="1"/>
          </p:cNvPicPr>
          <p:nvPr/>
        </p:nvPicPr>
        <p:blipFill>
          <a:blip r:embed="rId8"/>
          <a:stretch>
            <a:fillRect/>
          </a:stretch>
        </p:blipFill>
        <p:spPr>
          <a:xfrm rot="1659635">
            <a:off x="6808477" y="3473205"/>
            <a:ext cx="1434780" cy="529997"/>
          </a:xfrm>
          <a:prstGeom prst="rect">
            <a:avLst/>
          </a:prstGeom>
        </p:spPr>
      </p:pic>
    </p:spTree>
    <p:extLst>
      <p:ext uri="{BB962C8B-B14F-4D97-AF65-F5344CB8AC3E}">
        <p14:creationId xmlns:p14="http://schemas.microsoft.com/office/powerpoint/2010/main" val="9300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23" presetClass="entr" presetSubtype="32" fill="hold" nodeType="afterEffect">
                                  <p:stCondLst>
                                    <p:cond delay="100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strVal val="4*#ppt_w"/>
                                          </p:val>
                                        </p:tav>
                                        <p:tav tm="100000">
                                          <p:val>
                                            <p:strVal val="#ppt_w"/>
                                          </p:val>
                                        </p:tav>
                                      </p:tavLst>
                                    </p:anim>
                                    <p:anim calcmode="lin" valueType="num">
                                      <p:cBhvr>
                                        <p:cTn id="31" dur="500" fill="hold"/>
                                        <p:tgtEl>
                                          <p:spTgt spid="7"/>
                                        </p:tgtEl>
                                        <p:attrNameLst>
                                          <p:attrName>ppt_h</p:attrName>
                                        </p:attrNameLst>
                                      </p:cBhvr>
                                      <p:tavLst>
                                        <p:tav tm="0">
                                          <p:val>
                                            <p:strVal val="4*#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dissolve">
                                      <p:cBhvr>
                                        <p:cTn id="36" dur="500"/>
                                        <p:tgtEl>
                                          <p:spTgt spid="3">
                                            <p:txEl>
                                              <p:pRg st="6" end="6"/>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dissolve">
                                      <p:cBhvr>
                                        <p:cTn id="39" dur="500"/>
                                        <p:tgtEl>
                                          <p:spTgt spid="3">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dissolve">
                                      <p:cBhvr>
                                        <p:cTn id="44" dur="500"/>
                                        <p:tgtEl>
                                          <p:spTgt spid="3">
                                            <p:txEl>
                                              <p:pRg st="8" end="8"/>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dissolv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dissolve">
                                      <p:cBhvr>
                                        <p:cTn id="5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ls" descr="docker image ls">
            <a:hlinkClick r:id="" action="ppaction://media"/>
            <a:extLst>
              <a:ext uri="{FF2B5EF4-FFF2-40B4-BE49-F238E27FC236}">
                <a16:creationId xmlns:a16="http://schemas.microsoft.com/office/drawing/2014/main" id="{AB9CF591-8EA7-5649-988D-50B5F789A1C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7827" y="3175"/>
            <a:ext cx="11476345" cy="6854825"/>
          </a:xfrm>
          <a:prstGeom prst="rect">
            <a:avLst/>
          </a:prstGeom>
        </p:spPr>
      </p:pic>
      <p:sp>
        <p:nvSpPr>
          <p:cNvPr id="4" name="Rectangle 3">
            <a:extLst>
              <a:ext uri="{FF2B5EF4-FFF2-40B4-BE49-F238E27FC236}">
                <a16:creationId xmlns:a16="http://schemas.microsoft.com/office/drawing/2014/main" id="{04183C2E-54F7-294B-BD3A-3632BD17FA1B}"/>
              </a:ext>
            </a:extLst>
          </p:cNvPr>
          <p:cNvSpPr/>
          <p:nvPr/>
        </p:nvSpPr>
        <p:spPr>
          <a:xfrm>
            <a:off x="372659" y="1082682"/>
            <a:ext cx="1644636" cy="3614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01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err="1"/>
              <a:t>Dockerfile</a:t>
            </a:r>
            <a:endParaRPr lang="en-US" dirty="0"/>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p:txBody>
          <a:bodyPr/>
          <a:lstStyle/>
          <a:p>
            <a:r>
              <a:rPr lang="en-US" dirty="0"/>
              <a:t>The Docker Image blueprint, read from top to bottom</a:t>
            </a:r>
          </a:p>
          <a:p>
            <a:r>
              <a:rPr lang="en-US" dirty="0"/>
              <a:t>A text file named “</a:t>
            </a:r>
            <a:r>
              <a:rPr lang="en-US" dirty="0" err="1">
                <a:solidFill>
                  <a:srgbClr val="FFFF00"/>
                </a:solidFill>
              </a:rPr>
              <a:t>Dockerfile</a:t>
            </a:r>
            <a:r>
              <a:rPr lang="en-US" dirty="0"/>
              <a:t>”</a:t>
            </a:r>
          </a:p>
          <a:p>
            <a:r>
              <a:rPr lang="en-US" dirty="0"/>
              <a:t>Comprised of UPPERCASE </a:t>
            </a:r>
            <a:r>
              <a:rPr lang="en-US" dirty="0">
                <a:solidFill>
                  <a:srgbClr val="FFFF00"/>
                </a:solidFill>
              </a:rPr>
              <a:t>instructions</a:t>
            </a:r>
          </a:p>
          <a:p>
            <a:r>
              <a:rPr lang="en-US" dirty="0"/>
              <a:t>Each instruction represents a </a:t>
            </a:r>
            <a:r>
              <a:rPr lang="en-US" dirty="0">
                <a:solidFill>
                  <a:srgbClr val="FFFF00"/>
                </a:solidFill>
              </a:rPr>
              <a:t>layer</a:t>
            </a:r>
            <a:r>
              <a:rPr lang="en-US" dirty="0"/>
              <a:t> of the image</a:t>
            </a:r>
            <a:endParaRPr lang="en-US" dirty="0">
              <a:solidFill>
                <a:srgbClr val="FFFF00"/>
              </a:solidFill>
            </a:endParaRPr>
          </a:p>
          <a:p>
            <a:pPr marL="0" indent="0">
              <a:buNone/>
            </a:pPr>
            <a:endParaRPr lang="en-US" dirty="0"/>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21</a:t>
            </a:fld>
            <a:endParaRPr lang="en-US" dirty="0"/>
          </a:p>
        </p:txBody>
      </p:sp>
      <p:pic>
        <p:nvPicPr>
          <p:cNvPr id="9" name="Picture 8" descr="A picture containing drawing&#10;&#10;Description automatically generated">
            <a:extLst>
              <a:ext uri="{FF2B5EF4-FFF2-40B4-BE49-F238E27FC236}">
                <a16:creationId xmlns:a16="http://schemas.microsoft.com/office/drawing/2014/main" id="{087C9268-C9DF-E045-9D55-DB501F16ACD5}"/>
              </a:ext>
            </a:extLst>
          </p:cNvPr>
          <p:cNvPicPr>
            <a:picLocks noChangeAspect="1"/>
          </p:cNvPicPr>
          <p:nvPr/>
        </p:nvPicPr>
        <p:blipFill>
          <a:blip r:embed="rId3"/>
          <a:stretch>
            <a:fillRect/>
          </a:stretch>
        </p:blipFill>
        <p:spPr>
          <a:xfrm>
            <a:off x="2584392" y="3948880"/>
            <a:ext cx="7023215" cy="2363019"/>
          </a:xfrm>
          <a:prstGeom prst="rect">
            <a:avLst/>
          </a:prstGeom>
        </p:spPr>
      </p:pic>
    </p:spTree>
    <p:extLst>
      <p:ext uri="{BB962C8B-B14F-4D97-AF65-F5344CB8AC3E}">
        <p14:creationId xmlns:p14="http://schemas.microsoft.com/office/powerpoint/2010/main" val="29216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The </a:t>
            </a:r>
            <a:r>
              <a:rPr lang="en-US" dirty="0" err="1"/>
              <a:t>Dockerfile</a:t>
            </a: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22</a:t>
            </a:fld>
            <a:endParaRPr lang="en-US" dirty="0"/>
          </a:p>
        </p:txBody>
      </p:sp>
      <p:grpSp>
        <p:nvGrpSpPr>
          <p:cNvPr id="25" name="Group 24">
            <a:extLst>
              <a:ext uri="{FF2B5EF4-FFF2-40B4-BE49-F238E27FC236}">
                <a16:creationId xmlns:a16="http://schemas.microsoft.com/office/drawing/2014/main" id="{EC10A600-23EB-1748-BB32-83AB83C4681F}"/>
              </a:ext>
            </a:extLst>
          </p:cNvPr>
          <p:cNvGrpSpPr/>
          <p:nvPr/>
        </p:nvGrpSpPr>
        <p:grpSpPr>
          <a:xfrm>
            <a:off x="6650357" y="1516285"/>
            <a:ext cx="5131428" cy="4840066"/>
            <a:chOff x="4235952" y="2847481"/>
            <a:chExt cx="3720096" cy="3508869"/>
          </a:xfrm>
        </p:grpSpPr>
        <p:sp>
          <p:nvSpPr>
            <p:cNvPr id="14" name="Rectangle 13">
              <a:extLst>
                <a:ext uri="{FF2B5EF4-FFF2-40B4-BE49-F238E27FC236}">
                  <a16:creationId xmlns:a16="http://schemas.microsoft.com/office/drawing/2014/main" id="{47609848-2A71-FA46-8F8C-8A389678733E}"/>
                </a:ext>
              </a:extLst>
            </p:cNvPr>
            <p:cNvSpPr/>
            <p:nvPr/>
          </p:nvSpPr>
          <p:spPr>
            <a:xfrm>
              <a:off x="4235952" y="3338111"/>
              <a:ext cx="3720096" cy="301823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sign&#10;&#10;Description automatically generated">
              <a:extLst>
                <a:ext uri="{FF2B5EF4-FFF2-40B4-BE49-F238E27FC236}">
                  <a16:creationId xmlns:a16="http://schemas.microsoft.com/office/drawing/2014/main" id="{A21ADF60-E6A6-3644-8614-597D97C8ED3D}"/>
                </a:ext>
              </a:extLst>
            </p:cNvPr>
            <p:cNvPicPr>
              <a:picLocks noChangeAspect="1"/>
            </p:cNvPicPr>
            <p:nvPr/>
          </p:nvPicPr>
          <p:blipFill>
            <a:blip r:embed="rId3"/>
            <a:stretch>
              <a:fillRect/>
            </a:stretch>
          </p:blipFill>
          <p:spPr>
            <a:xfrm>
              <a:off x="5504891" y="2847481"/>
              <a:ext cx="1184970" cy="849229"/>
            </a:xfrm>
            <a:prstGeom prst="rect">
              <a:avLst/>
            </a:prstGeom>
          </p:spPr>
        </p:pic>
      </p:grpSp>
      <p:sp>
        <p:nvSpPr>
          <p:cNvPr id="22" name="Rectangle 21">
            <a:extLst>
              <a:ext uri="{FF2B5EF4-FFF2-40B4-BE49-F238E27FC236}">
                <a16:creationId xmlns:a16="http://schemas.microsoft.com/office/drawing/2014/main" id="{2258FD00-21D3-954D-B89D-23788560154C}"/>
              </a:ext>
            </a:extLst>
          </p:cNvPr>
          <p:cNvSpPr/>
          <p:nvPr/>
        </p:nvSpPr>
        <p:spPr>
          <a:xfrm>
            <a:off x="6972099" y="2789469"/>
            <a:ext cx="4487939" cy="3358778"/>
          </a:xfrm>
          <a:prstGeom prst="rect">
            <a:avLst/>
          </a:prstGeom>
          <a:solidFill>
            <a:schemeClr val="tx1">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11" name="Picture 10" descr="A close up of a logo&#10;&#10;Description automatically generated">
            <a:extLst>
              <a:ext uri="{FF2B5EF4-FFF2-40B4-BE49-F238E27FC236}">
                <a16:creationId xmlns:a16="http://schemas.microsoft.com/office/drawing/2014/main" id="{72446557-4837-594C-A1DC-4CDE02624928}"/>
              </a:ext>
            </a:extLst>
          </p:cNvPr>
          <p:cNvPicPr>
            <a:picLocks noChangeAspect="1"/>
          </p:cNvPicPr>
          <p:nvPr/>
        </p:nvPicPr>
        <p:blipFill>
          <a:blip r:embed="rId4"/>
          <a:stretch>
            <a:fillRect/>
          </a:stretch>
        </p:blipFill>
        <p:spPr>
          <a:xfrm>
            <a:off x="9828597" y="4656504"/>
            <a:ext cx="1682922" cy="1420648"/>
          </a:xfrm>
          <a:prstGeom prst="rect">
            <a:avLst/>
          </a:prstGeom>
        </p:spPr>
      </p:pic>
      <p:pic>
        <p:nvPicPr>
          <p:cNvPr id="12" name="Picture 11" descr="A picture containing clock&#10;&#10;Description automatically generated">
            <a:extLst>
              <a:ext uri="{FF2B5EF4-FFF2-40B4-BE49-F238E27FC236}">
                <a16:creationId xmlns:a16="http://schemas.microsoft.com/office/drawing/2014/main" id="{EA2C9D23-2C19-5E4E-AD9A-877EB8723819}"/>
              </a:ext>
            </a:extLst>
          </p:cNvPr>
          <p:cNvPicPr>
            <a:picLocks noChangeAspect="1"/>
          </p:cNvPicPr>
          <p:nvPr/>
        </p:nvPicPr>
        <p:blipFill>
          <a:blip r:embed="rId5"/>
          <a:stretch>
            <a:fillRect/>
          </a:stretch>
        </p:blipFill>
        <p:spPr>
          <a:xfrm>
            <a:off x="7150870" y="4755060"/>
            <a:ext cx="1118442" cy="1118442"/>
          </a:xfrm>
          <a:prstGeom prst="rect">
            <a:avLst/>
          </a:prstGeom>
        </p:spPr>
      </p:pic>
      <p:pic>
        <p:nvPicPr>
          <p:cNvPr id="17" name="Picture 16" descr="A close up of a logo&#10;&#10;Description automatically generated">
            <a:extLst>
              <a:ext uri="{FF2B5EF4-FFF2-40B4-BE49-F238E27FC236}">
                <a16:creationId xmlns:a16="http://schemas.microsoft.com/office/drawing/2014/main" id="{6DAF247D-983B-FB4F-9F7E-E9F74872177C}"/>
              </a:ext>
            </a:extLst>
          </p:cNvPr>
          <p:cNvPicPr>
            <a:picLocks noChangeAspect="1"/>
          </p:cNvPicPr>
          <p:nvPr/>
        </p:nvPicPr>
        <p:blipFill>
          <a:blip r:embed="rId6"/>
          <a:stretch>
            <a:fillRect/>
          </a:stretch>
        </p:blipFill>
        <p:spPr>
          <a:xfrm>
            <a:off x="8591675" y="4659379"/>
            <a:ext cx="1082061" cy="1303177"/>
          </a:xfrm>
          <a:prstGeom prst="rect">
            <a:avLst/>
          </a:prstGeom>
        </p:spPr>
      </p:pic>
      <p:pic>
        <p:nvPicPr>
          <p:cNvPr id="21" name="Picture 20" descr="A picture containing traffic, light, clock&#10;&#10;Description automatically generated">
            <a:extLst>
              <a:ext uri="{FF2B5EF4-FFF2-40B4-BE49-F238E27FC236}">
                <a16:creationId xmlns:a16="http://schemas.microsoft.com/office/drawing/2014/main" id="{789ECA37-B06A-3346-9EE3-D985C57E26D8}"/>
              </a:ext>
            </a:extLst>
          </p:cNvPr>
          <p:cNvPicPr>
            <a:picLocks noChangeAspect="1"/>
          </p:cNvPicPr>
          <p:nvPr/>
        </p:nvPicPr>
        <p:blipFill>
          <a:blip r:embed="rId7"/>
          <a:stretch>
            <a:fillRect/>
          </a:stretch>
        </p:blipFill>
        <p:spPr>
          <a:xfrm>
            <a:off x="7272165" y="2961279"/>
            <a:ext cx="4021547" cy="980251"/>
          </a:xfrm>
          <a:prstGeom prst="rect">
            <a:avLst/>
          </a:prstGeom>
        </p:spPr>
      </p:pic>
      <p:grpSp>
        <p:nvGrpSpPr>
          <p:cNvPr id="31" name="Group 30">
            <a:extLst>
              <a:ext uri="{FF2B5EF4-FFF2-40B4-BE49-F238E27FC236}">
                <a16:creationId xmlns:a16="http://schemas.microsoft.com/office/drawing/2014/main" id="{C38CCBC8-781E-5B4D-BF9C-3F4C7020215F}"/>
              </a:ext>
            </a:extLst>
          </p:cNvPr>
          <p:cNvGrpSpPr/>
          <p:nvPr/>
        </p:nvGrpSpPr>
        <p:grpSpPr>
          <a:xfrm>
            <a:off x="410214" y="2193051"/>
            <a:ext cx="5133635" cy="4163300"/>
            <a:chOff x="1974016" y="3338111"/>
            <a:chExt cx="3721696" cy="3018239"/>
          </a:xfrm>
        </p:grpSpPr>
        <p:sp>
          <p:nvSpPr>
            <p:cNvPr id="27" name="Rectangle 26">
              <a:extLst>
                <a:ext uri="{FF2B5EF4-FFF2-40B4-BE49-F238E27FC236}">
                  <a16:creationId xmlns:a16="http://schemas.microsoft.com/office/drawing/2014/main" id="{C7ECC660-36D5-C240-8C7A-741A2DD6E62C}"/>
                </a:ext>
              </a:extLst>
            </p:cNvPr>
            <p:cNvSpPr/>
            <p:nvPr/>
          </p:nvSpPr>
          <p:spPr>
            <a:xfrm>
              <a:off x="1975616" y="3338111"/>
              <a:ext cx="3720096" cy="30182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3C394FF-DB09-8D4B-B39E-A2617BC30460}"/>
                </a:ext>
              </a:extLst>
            </p:cNvPr>
            <p:cNvSpPr txBox="1"/>
            <p:nvPr/>
          </p:nvSpPr>
          <p:spPr>
            <a:xfrm>
              <a:off x="1974016" y="3357589"/>
              <a:ext cx="3721696" cy="400110"/>
            </a:xfrm>
            <a:prstGeom prst="rect">
              <a:avLst/>
            </a:prstGeom>
            <a:noFill/>
          </p:spPr>
          <p:txBody>
            <a:bodyPr wrap="square" rtlCol="0">
              <a:spAutoFit/>
            </a:bodyPr>
            <a:lstStyle/>
            <a:p>
              <a:pPr algn="ctr"/>
              <a:r>
                <a:rPr lang="en-US" sz="2000" b="1" dirty="0" err="1">
                  <a:solidFill>
                    <a:schemeClr val="bg1"/>
                  </a:solidFill>
                  <a:latin typeface="Andale Mono" panose="020B0509000000000004" pitchFamily="49" charset="0"/>
                </a:rPr>
                <a:t>Dockerfile</a:t>
              </a:r>
              <a:endParaRPr lang="en-US" sz="2000" b="1" dirty="0">
                <a:solidFill>
                  <a:schemeClr val="bg1"/>
                </a:solidFill>
              </a:endParaRPr>
            </a:p>
          </p:txBody>
        </p:sp>
      </p:grpSp>
      <p:sp>
        <p:nvSpPr>
          <p:cNvPr id="30" name="TextBox 29">
            <a:extLst>
              <a:ext uri="{FF2B5EF4-FFF2-40B4-BE49-F238E27FC236}">
                <a16:creationId xmlns:a16="http://schemas.microsoft.com/office/drawing/2014/main" id="{5DFECB87-24F5-F046-8841-4460DE028F47}"/>
              </a:ext>
            </a:extLst>
          </p:cNvPr>
          <p:cNvSpPr txBox="1"/>
          <p:nvPr/>
        </p:nvSpPr>
        <p:spPr>
          <a:xfrm>
            <a:off x="410214" y="2936429"/>
            <a:ext cx="5133635" cy="2674608"/>
          </a:xfrm>
          <a:prstGeom prst="rect">
            <a:avLst/>
          </a:prstGeom>
          <a:noFill/>
        </p:spPr>
        <p:txBody>
          <a:bodyPr wrap="square" rtlCol="0">
            <a:spAutoFit/>
          </a:bodyPr>
          <a:lstStyle/>
          <a:p>
            <a:r>
              <a:rPr lang="en-US" sz="2000" dirty="0">
                <a:solidFill>
                  <a:schemeClr val="bg1"/>
                </a:solidFill>
                <a:latin typeface="Andale Mono" panose="020B0509000000000004" pitchFamily="49" charset="0"/>
              </a:rPr>
              <a:t>FROM python:3.8-alpine</a:t>
            </a: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RUN pip install flask</a:t>
            </a:r>
          </a:p>
          <a:p>
            <a:r>
              <a:rPr lang="en-US" sz="2000" dirty="0">
                <a:solidFill>
                  <a:schemeClr val="bg1"/>
                </a:solidFill>
                <a:latin typeface="Andale Mono" panose="020B0509000000000004" pitchFamily="49" charset="0"/>
              </a:rPr>
              <a:t>RUN </a:t>
            </a:r>
            <a:r>
              <a:rPr lang="en-US" sz="2000" dirty="0" err="1">
                <a:solidFill>
                  <a:schemeClr val="bg1"/>
                </a:solidFill>
                <a:latin typeface="Andale Mono" panose="020B0509000000000004" pitchFamily="49" charset="0"/>
              </a:rPr>
              <a:t>apk</a:t>
            </a:r>
            <a:r>
              <a:rPr lang="en-US" sz="2000" dirty="0">
                <a:solidFill>
                  <a:schemeClr val="bg1"/>
                </a:solidFill>
                <a:latin typeface="Andale Mono" panose="020B0509000000000004" pitchFamily="49" charset="0"/>
              </a:rPr>
              <a:t> add </a:t>
            </a:r>
            <a:r>
              <a:rPr lang="en-US" sz="2000" dirty="0" err="1">
                <a:solidFill>
                  <a:schemeClr val="bg1"/>
                </a:solidFill>
                <a:latin typeface="Andale Mono" panose="020B0509000000000004" pitchFamily="49" charset="0"/>
              </a:rPr>
              <a:t>redis</a:t>
            </a:r>
            <a:endParaRPr lang="en-US" sz="2000" dirty="0">
              <a:solidFill>
                <a:schemeClr val="bg1"/>
              </a:solidFill>
              <a:latin typeface="Andale Mono" panose="020B0509000000000004" pitchFamily="49" charset="0"/>
            </a:endParaRP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CMD </a:t>
            </a:r>
            <a:r>
              <a:rPr lang="en-US" sz="2000" dirty="0" err="1">
                <a:solidFill>
                  <a:schemeClr val="bg1"/>
                </a:solidFill>
                <a:latin typeface="Andale Mono" panose="020B0509000000000004" pitchFamily="49" charset="0"/>
              </a:rPr>
              <a:t>sh</a:t>
            </a:r>
            <a:endParaRPr lang="en-US" sz="2000" dirty="0">
              <a:solidFill>
                <a:schemeClr val="bg1"/>
              </a:solidFill>
            </a:endParaRPr>
          </a:p>
        </p:txBody>
      </p:sp>
    </p:spTree>
    <p:extLst>
      <p:ext uri="{BB962C8B-B14F-4D97-AF65-F5344CB8AC3E}">
        <p14:creationId xmlns:p14="http://schemas.microsoft.com/office/powerpoint/2010/main" val="17495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25"/>
                                        </p:tgtEl>
                                        <p:attrNameLst>
                                          <p:attrName>style.visibility</p:attrName>
                                        </p:attrNameLst>
                                      </p:cBhvr>
                                      <p:to>
                                        <p:strVal val="visible"/>
                                      </p:to>
                                    </p:set>
                                    <p:animEffect transition="in" filter="dissolv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0">
                                            <p:txEl>
                                              <p:pRg st="0" end="0"/>
                                            </p:txEl>
                                          </p:spTgt>
                                        </p:tgtEl>
                                        <p:attrNameLst>
                                          <p:attrName>style.visibility</p:attrName>
                                        </p:attrNameLst>
                                      </p:cBhvr>
                                      <p:to>
                                        <p:strVal val="visible"/>
                                      </p:to>
                                    </p:set>
                                    <p:animEffect transition="in" filter="wipe(left)">
                                      <p:cBhvr>
                                        <p:cTn id="16" dur="2000"/>
                                        <p:tgtEl>
                                          <p:spTgt spid="30">
                                            <p:txEl>
                                              <p:pRg st="0" end="0"/>
                                            </p:txEl>
                                          </p:spTgt>
                                        </p:tgtEl>
                                      </p:cBhvr>
                                    </p:animEffect>
                                  </p:childTnLst>
                                </p:cTn>
                              </p:par>
                            </p:childTnLst>
                          </p:cTn>
                        </p:par>
                        <p:par>
                          <p:cTn id="17" fill="hold">
                            <p:stCondLst>
                              <p:cond delay="2000"/>
                            </p:stCondLst>
                            <p:childTnLst>
                              <p:par>
                                <p:cTn id="18" presetID="14" presetClass="entr" presetSubtype="10" fill="hold" grpId="0" nodeType="afterEffect">
                                  <p:stCondLst>
                                    <p:cond delay="500"/>
                                  </p:stCondLst>
                                  <p:childTnLst>
                                    <p:set>
                                      <p:cBhvr>
                                        <p:cTn id="19" dur="1" fill="hold">
                                          <p:stCondLst>
                                            <p:cond delay="0"/>
                                          </p:stCondLst>
                                        </p:cTn>
                                        <p:tgtEl>
                                          <p:spTgt spid="22"/>
                                        </p:tgtEl>
                                        <p:attrNameLst>
                                          <p:attrName>style.visibility</p:attrName>
                                        </p:attrNameLst>
                                      </p:cBhvr>
                                      <p:to>
                                        <p:strVal val="visible"/>
                                      </p:to>
                                    </p:set>
                                    <p:animEffect transition="in" filter="randombar(horizontal)">
                                      <p:cBhvr>
                                        <p:cTn id="20" dur="1000"/>
                                        <p:tgtEl>
                                          <p:spTgt spid="22"/>
                                        </p:tgtEl>
                                      </p:cBhvr>
                                    </p:animEffect>
                                  </p:childTnLst>
                                </p:cTn>
                              </p:par>
                            </p:childTnLst>
                          </p:cTn>
                        </p:par>
                        <p:par>
                          <p:cTn id="21" fill="hold">
                            <p:stCondLst>
                              <p:cond delay="3500"/>
                            </p:stCondLst>
                            <p:childTnLst>
                              <p:par>
                                <p:cTn id="22" presetID="14" presetClass="entr" presetSubtype="10" fill="hold" nodeType="afterEffect">
                                  <p:stCondLst>
                                    <p:cond delay="500"/>
                                  </p:stCondLst>
                                  <p:childTnLst>
                                    <p:set>
                                      <p:cBhvr>
                                        <p:cTn id="23" dur="1" fill="hold">
                                          <p:stCondLst>
                                            <p:cond delay="0"/>
                                          </p:stCondLst>
                                        </p:cTn>
                                        <p:tgtEl>
                                          <p:spTgt spid="21"/>
                                        </p:tgtEl>
                                        <p:attrNameLst>
                                          <p:attrName>style.visibility</p:attrName>
                                        </p:attrNameLst>
                                      </p:cBhvr>
                                      <p:to>
                                        <p:strVal val="visible"/>
                                      </p:to>
                                    </p:set>
                                    <p:animEffect transition="in" filter="randombar(horizontal)">
                                      <p:cBhvr>
                                        <p:cTn id="24" dur="1000"/>
                                        <p:tgtEl>
                                          <p:spTgt spid="21"/>
                                        </p:tgtEl>
                                      </p:cBhvr>
                                    </p:animEffect>
                                  </p:childTnLst>
                                </p:cTn>
                              </p:par>
                            </p:childTnLst>
                          </p:cTn>
                        </p:par>
                        <p:par>
                          <p:cTn id="25" fill="hold">
                            <p:stCondLst>
                              <p:cond delay="5000"/>
                            </p:stCondLst>
                            <p:childTnLst>
                              <p:par>
                                <p:cTn id="26" presetID="14" presetClass="entr" presetSubtype="10" fill="hold" nodeType="afterEffect">
                                  <p:stCondLst>
                                    <p:cond delay="50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10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0">
                                            <p:txEl>
                                              <p:pRg st="2" end="2"/>
                                            </p:txEl>
                                          </p:spTgt>
                                        </p:tgtEl>
                                        <p:attrNameLst>
                                          <p:attrName>style.visibility</p:attrName>
                                        </p:attrNameLst>
                                      </p:cBhvr>
                                      <p:to>
                                        <p:strVal val="visible"/>
                                      </p:to>
                                    </p:set>
                                    <p:animEffect transition="in" filter="wipe(left)">
                                      <p:cBhvr>
                                        <p:cTn id="33" dur="2000"/>
                                        <p:tgtEl>
                                          <p:spTgt spid="30">
                                            <p:txEl>
                                              <p:pRg st="2" end="2"/>
                                            </p:txEl>
                                          </p:spTgt>
                                        </p:tgtEl>
                                      </p:cBhvr>
                                    </p:animEffect>
                                  </p:childTnLst>
                                </p:cTn>
                              </p:par>
                            </p:childTnLst>
                          </p:cTn>
                        </p:par>
                        <p:par>
                          <p:cTn id="34" fill="hold">
                            <p:stCondLst>
                              <p:cond delay="2000"/>
                            </p:stCondLst>
                            <p:childTnLst>
                              <p:par>
                                <p:cTn id="35" presetID="14" presetClass="entr" presetSubtype="10" fill="hold" nodeType="afterEffect">
                                  <p:stCondLst>
                                    <p:cond delay="50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10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0">
                                            <p:txEl>
                                              <p:pRg st="3" end="3"/>
                                            </p:txEl>
                                          </p:spTgt>
                                        </p:tgtEl>
                                        <p:attrNameLst>
                                          <p:attrName>style.visibility</p:attrName>
                                        </p:attrNameLst>
                                      </p:cBhvr>
                                      <p:to>
                                        <p:strVal val="visible"/>
                                      </p:to>
                                    </p:set>
                                    <p:animEffect transition="in" filter="wipe(left)">
                                      <p:cBhvr>
                                        <p:cTn id="42" dur="2000"/>
                                        <p:tgtEl>
                                          <p:spTgt spid="30">
                                            <p:txEl>
                                              <p:pRg st="3" end="3"/>
                                            </p:txEl>
                                          </p:spTgt>
                                        </p:tgtEl>
                                      </p:cBhvr>
                                    </p:animEffect>
                                  </p:childTnLst>
                                </p:cTn>
                              </p:par>
                            </p:childTnLst>
                          </p:cTn>
                        </p:par>
                        <p:par>
                          <p:cTn id="43" fill="hold">
                            <p:stCondLst>
                              <p:cond delay="2000"/>
                            </p:stCondLst>
                            <p:childTnLst>
                              <p:par>
                                <p:cTn id="44" presetID="14" presetClass="entr" presetSubtype="10" fill="hold" nodeType="afterEffect">
                                  <p:stCondLst>
                                    <p:cond delay="500"/>
                                  </p:stCondLst>
                                  <p:childTnLst>
                                    <p:set>
                                      <p:cBhvr>
                                        <p:cTn id="45" dur="1" fill="hold">
                                          <p:stCondLst>
                                            <p:cond delay="0"/>
                                          </p:stCondLst>
                                        </p:cTn>
                                        <p:tgtEl>
                                          <p:spTgt spid="11"/>
                                        </p:tgtEl>
                                        <p:attrNameLst>
                                          <p:attrName>style.visibility</p:attrName>
                                        </p:attrNameLst>
                                      </p:cBhvr>
                                      <p:to>
                                        <p:strVal val="visible"/>
                                      </p:to>
                                    </p:set>
                                    <p:animEffect transition="in" filter="randombar(horizontal)">
                                      <p:cBhvr>
                                        <p:cTn id="46" dur="10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0">
                                            <p:txEl>
                                              <p:pRg st="5" end="5"/>
                                            </p:txEl>
                                          </p:spTgt>
                                        </p:tgtEl>
                                        <p:attrNameLst>
                                          <p:attrName>style.visibility</p:attrName>
                                        </p:attrNameLst>
                                      </p:cBhvr>
                                      <p:to>
                                        <p:strVal val="visible"/>
                                      </p:to>
                                    </p:set>
                                    <p:animEffect transition="in" filter="wipe(left)">
                                      <p:cBhvr>
                                        <p:cTn id="51" dur="1000"/>
                                        <p:tgtEl>
                                          <p:spTgt spid="30">
                                            <p:txEl>
                                              <p:pRg st="5" end="5"/>
                                            </p:txEl>
                                          </p:spTgt>
                                        </p:tgtEl>
                                      </p:cBhvr>
                                    </p:animEffect>
                                  </p:childTnLst>
                                </p:cTn>
                              </p:par>
                            </p:childTnLst>
                          </p:cTn>
                        </p:par>
                        <p:par>
                          <p:cTn id="52" fill="hold">
                            <p:stCondLst>
                              <p:cond delay="1000"/>
                            </p:stCondLst>
                            <p:childTnLst>
                              <p:par>
                                <p:cTn id="53" presetID="26" presetClass="emph" presetSubtype="0" repeatCount="3000" fill="hold" nodeType="afterEffect">
                                  <p:stCondLst>
                                    <p:cond delay="500"/>
                                  </p:stCondLst>
                                  <p:childTnLst>
                                    <p:animEffect transition="out" filter="fade">
                                      <p:cBhvr>
                                        <p:cTn id="54" dur="1000" tmFilter="0, 0; .2, .5; .8, .5; 1, 0"/>
                                        <p:tgtEl>
                                          <p:spTgt spid="25"/>
                                        </p:tgtEl>
                                      </p:cBhvr>
                                    </p:animEffect>
                                    <p:animScale>
                                      <p:cBhvr>
                                        <p:cTn id="55" dur="50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new dockerfile" descr="vs code new dockerfile">
            <a:hlinkClick r:id="" action="ppaction://media"/>
            <a:extLst>
              <a:ext uri="{FF2B5EF4-FFF2-40B4-BE49-F238E27FC236}">
                <a16:creationId xmlns:a16="http://schemas.microsoft.com/office/drawing/2014/main" id="{4420BDF1-BB6A-344C-8DD1-0385DB1FC88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Tree>
    <p:extLst>
      <p:ext uri="{BB962C8B-B14F-4D97-AF65-F5344CB8AC3E}">
        <p14:creationId xmlns:p14="http://schemas.microsoft.com/office/powerpoint/2010/main" val="107902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60FFFF46-7AD3-4A46-AEC2-3FE7DC979D54}"/>
              </a:ext>
            </a:extLst>
          </p:cNvPr>
          <p:cNvSpPr/>
          <p:nvPr/>
        </p:nvSpPr>
        <p:spPr>
          <a:xfrm>
            <a:off x="6423212" y="3805947"/>
            <a:ext cx="44838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574FD4B8-F80B-EB41-8D44-CA1D2D016322}"/>
              </a:ext>
            </a:extLst>
          </p:cNvPr>
          <p:cNvSpPr/>
          <p:nvPr/>
        </p:nvSpPr>
        <p:spPr>
          <a:xfrm>
            <a:off x="6978747" y="3805946"/>
            <a:ext cx="9055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C1CD51F-6FDE-CD4B-A5A7-163F1FBC63E2}"/>
              </a:ext>
            </a:extLst>
          </p:cNvPr>
          <p:cNvSpPr/>
          <p:nvPr/>
        </p:nvSpPr>
        <p:spPr>
          <a:xfrm>
            <a:off x="5271255" y="3805947"/>
            <a:ext cx="107127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326862" y="3805947"/>
            <a:ext cx="905538"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F9E519AB-DC29-1341-AE62-A713063C7897}"/>
              </a:ext>
            </a:extLst>
          </p:cNvPr>
          <p:cNvSpPr txBox="1"/>
          <p:nvPr/>
        </p:nvSpPr>
        <p:spPr>
          <a:xfrm>
            <a:off x="4221796" y="3737323"/>
            <a:ext cx="3762248" cy="523220"/>
          </a:xfrm>
          <a:prstGeom prst="rect">
            <a:avLst/>
          </a:prstGeom>
          <a:noFill/>
        </p:spPr>
        <p:txBody>
          <a:bodyPr wrap="none" rtlCol="0">
            <a:spAutoFit/>
          </a:bodyPr>
          <a:lstStyle/>
          <a:p>
            <a:pPr algn="ctr"/>
            <a:r>
              <a:rPr lang="en-US" sz="2800" dirty="0">
                <a:solidFill>
                  <a:srgbClr val="FFFF00"/>
                </a:solidFill>
              </a:rPr>
              <a:t>FROM python:3.8-alpine</a:t>
            </a:r>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FROM</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Always the first instruction, specifies base OS image</a:t>
            </a:r>
          </a:p>
          <a:p>
            <a:r>
              <a:rPr lang="en-US" dirty="0"/>
              <a:t>Base image index available on </a:t>
            </a:r>
            <a:r>
              <a:rPr lang="en-US" dirty="0">
                <a:hlinkClick r:id="rId3"/>
              </a:rPr>
              <a:t>https://hub.docker.com</a:t>
            </a:r>
            <a:endParaRPr lang="en-US" dirty="0"/>
          </a:p>
          <a:p>
            <a:r>
              <a:rPr lang="en-US" dirty="0"/>
              <a:t>Formatted using </a:t>
            </a:r>
            <a:r>
              <a:rPr lang="en-US" dirty="0">
                <a:solidFill>
                  <a:srgbClr val="FFFF00"/>
                </a:solidFill>
              </a:rPr>
              <a:t>tags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779883" cy="13557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83471" y="5566592"/>
            <a:ext cx="1832553" cy="369332"/>
          </a:xfrm>
          <a:prstGeom prst="rect">
            <a:avLst/>
          </a:prstGeom>
          <a:noFill/>
        </p:spPr>
        <p:txBody>
          <a:bodyPr wrap="none" rtlCol="0">
            <a:spAutoFit/>
          </a:bodyPr>
          <a:lstStyle/>
          <a:p>
            <a:pPr algn="ctr"/>
            <a:r>
              <a:rPr lang="en-US" dirty="0"/>
              <a:t>FROM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V="1">
            <a:off x="5146958" y="4210872"/>
            <a:ext cx="659934"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4068810" y="6098249"/>
            <a:ext cx="2156296" cy="369332"/>
          </a:xfrm>
          <a:prstGeom prst="rect">
            <a:avLst/>
          </a:prstGeom>
          <a:noFill/>
        </p:spPr>
        <p:txBody>
          <a:bodyPr wrap="none" rtlCol="0">
            <a:spAutoFit/>
          </a:bodyPr>
          <a:lstStyle/>
          <a:p>
            <a:pPr algn="ctr"/>
            <a:r>
              <a:rPr lang="en-US" dirty="0"/>
              <a:t>Python official image</a:t>
            </a:r>
          </a:p>
        </p:txBody>
      </p:sp>
      <p:cxnSp>
        <p:nvCxnSpPr>
          <p:cNvPr id="14" name="Straight Arrow Connector 13">
            <a:extLst>
              <a:ext uri="{FF2B5EF4-FFF2-40B4-BE49-F238E27FC236}">
                <a16:creationId xmlns:a16="http://schemas.microsoft.com/office/drawing/2014/main" id="{76C5248C-E52B-4841-A86B-22EB44A50143}"/>
              </a:ext>
            </a:extLst>
          </p:cNvPr>
          <p:cNvCxnSpPr>
            <a:cxnSpLocks/>
            <a:stCxn id="15" idx="0"/>
            <a:endCxn id="29" idx="2"/>
          </p:cNvCxnSpPr>
          <p:nvPr/>
        </p:nvCxnSpPr>
        <p:spPr>
          <a:xfrm flipH="1" flipV="1">
            <a:off x="6647403" y="4210872"/>
            <a:ext cx="542615"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3D1712F-B75C-244B-9E7A-5A0332F4B6D6}"/>
              </a:ext>
            </a:extLst>
          </p:cNvPr>
          <p:cNvSpPr txBox="1"/>
          <p:nvPr/>
        </p:nvSpPr>
        <p:spPr>
          <a:xfrm>
            <a:off x="6225106" y="6098249"/>
            <a:ext cx="1929824" cy="369332"/>
          </a:xfrm>
          <a:prstGeom prst="rect">
            <a:avLst/>
          </a:prstGeom>
          <a:noFill/>
        </p:spPr>
        <p:txBody>
          <a:bodyPr wrap="none" rtlCol="0">
            <a:spAutoFit/>
          </a:bodyPr>
          <a:lstStyle/>
          <a:p>
            <a:pPr algn="ctr"/>
            <a:r>
              <a:rPr lang="en-US" dirty="0"/>
              <a:t>Python version 3.8</a:t>
            </a:r>
          </a:p>
        </p:txBody>
      </p:sp>
      <p:cxnSp>
        <p:nvCxnSpPr>
          <p:cNvPr id="16" name="Straight Arrow Connector 15">
            <a:extLst>
              <a:ext uri="{FF2B5EF4-FFF2-40B4-BE49-F238E27FC236}">
                <a16:creationId xmlns:a16="http://schemas.microsoft.com/office/drawing/2014/main" id="{318C670B-6B5E-C743-A962-4699694AA24E}"/>
              </a:ext>
            </a:extLst>
          </p:cNvPr>
          <p:cNvCxnSpPr>
            <a:cxnSpLocks/>
            <a:endCxn id="31" idx="2"/>
          </p:cNvCxnSpPr>
          <p:nvPr/>
        </p:nvCxnSpPr>
        <p:spPr>
          <a:xfrm flipH="1" flipV="1">
            <a:off x="7431516" y="4210871"/>
            <a:ext cx="826102" cy="14679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842074F-A45E-EC4D-8CEB-31328DA4DDF4}"/>
              </a:ext>
            </a:extLst>
          </p:cNvPr>
          <p:cNvSpPr txBox="1"/>
          <p:nvPr/>
        </p:nvSpPr>
        <p:spPr>
          <a:xfrm>
            <a:off x="7581180" y="5566592"/>
            <a:ext cx="1640193" cy="369332"/>
          </a:xfrm>
          <a:prstGeom prst="rect">
            <a:avLst/>
          </a:prstGeom>
          <a:noFill/>
        </p:spPr>
        <p:txBody>
          <a:bodyPr wrap="none" rtlCol="0">
            <a:spAutoFit/>
          </a:bodyPr>
          <a:lstStyle/>
          <a:p>
            <a:pPr algn="ctr"/>
            <a:r>
              <a:rPr lang="en-US" dirty="0"/>
              <a:t>Alpine Linux OS</a:t>
            </a:r>
          </a:p>
        </p:txBody>
      </p:sp>
      <p:sp>
        <p:nvSpPr>
          <p:cNvPr id="19" name="TextBox 18">
            <a:extLst>
              <a:ext uri="{FF2B5EF4-FFF2-40B4-BE49-F238E27FC236}">
                <a16:creationId xmlns:a16="http://schemas.microsoft.com/office/drawing/2014/main" id="{55FA7174-223F-A149-9D42-7C9DBC56A7CC}"/>
              </a:ext>
            </a:extLst>
          </p:cNvPr>
          <p:cNvSpPr txBox="1"/>
          <p:nvPr/>
        </p:nvSpPr>
        <p:spPr>
          <a:xfrm>
            <a:off x="3537514" y="6363779"/>
            <a:ext cx="5131726" cy="523220"/>
          </a:xfrm>
          <a:prstGeom prst="rect">
            <a:avLst/>
          </a:prstGeom>
          <a:noFill/>
        </p:spPr>
        <p:txBody>
          <a:bodyPr wrap="none" rtlCol="0">
            <a:spAutoFit/>
          </a:bodyPr>
          <a:lstStyle/>
          <a:p>
            <a:pPr algn="ctr"/>
            <a:r>
              <a:rPr lang="en-US" sz="2800" dirty="0">
                <a:solidFill>
                  <a:srgbClr val="FFFF00"/>
                </a:solidFill>
                <a:hlinkClick r:id="rId4"/>
              </a:rPr>
              <a:t>https://hub.docker.com/_/python</a:t>
            </a:r>
            <a:endParaRPr lang="en-US" sz="2800" dirty="0">
              <a:solidFill>
                <a:srgbClr val="FFFF00"/>
              </a:solidFill>
            </a:endParaRPr>
          </a:p>
        </p:txBody>
      </p:sp>
    </p:spTree>
    <p:extLst>
      <p:ext uri="{BB962C8B-B14F-4D97-AF65-F5344CB8AC3E}">
        <p14:creationId xmlns:p14="http://schemas.microsoft.com/office/powerpoint/2010/main" val="218129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barn(outVertical)">
                                      <p:cBhvr>
                                        <p:cTn id="51" dur="500"/>
                                        <p:tgtEl>
                                          <p:spTgt spid="29"/>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dissolve">
                                      <p:cBhvr>
                                        <p:cTn id="55" dur="500"/>
                                        <p:tgtEl>
                                          <p:spTgt spid="1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dissolv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37"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barn(outVertical)">
                                      <p:cBhvr>
                                        <p:cTn id="63" dur="500"/>
                                        <p:tgtEl>
                                          <p:spTgt spid="31"/>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dissolve">
                                      <p:cBhvr>
                                        <p:cTn id="67" dur="500"/>
                                        <p:tgtEl>
                                          <p:spTgt spid="17"/>
                                        </p:tgtEl>
                                      </p:cBhvr>
                                    </p:animEffect>
                                  </p:childTnLst>
                                </p:cTn>
                              </p:par>
                              <p:par>
                                <p:cTn id="68" presetID="9" presetClass="entr" presetSubtype="0" fill="hold"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dissolve">
                                      <p:cBhvr>
                                        <p:cTn id="70" dur="5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19">
                                            <p:txEl>
                                              <p:pRg st="0" end="0"/>
                                            </p:txEl>
                                          </p:spTgt>
                                        </p:tgtEl>
                                        <p:attrNameLst>
                                          <p:attrName>style.visibility</p:attrName>
                                        </p:attrNameLst>
                                      </p:cBhvr>
                                      <p:to>
                                        <p:strVal val="visible"/>
                                      </p:to>
                                    </p:set>
                                    <p:animEffect transition="in" filter="dissolve">
                                      <p:cBhvr>
                                        <p:cTn id="75"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27" grpId="0" animBg="1"/>
      <p:bldP spid="24" grpId="0" animBg="1"/>
      <p:bldP spid="3" grpId="0" build="p"/>
      <p:bldP spid="7" grpId="0"/>
      <p:bldP spid="11" grpId="0"/>
      <p:bldP spid="15"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ile from" descr="vs code dockerile from">
            <a:hlinkClick r:id="" action="ppaction://media"/>
            <a:extLst>
              <a:ext uri="{FF2B5EF4-FFF2-40B4-BE49-F238E27FC236}">
                <a16:creationId xmlns:a16="http://schemas.microsoft.com/office/drawing/2014/main" id="{DDC64987-2112-A64B-8A22-5D9CE427E7A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0"/>
            <a:ext cx="11485065" cy="6854825"/>
          </a:xfrm>
          <a:prstGeom prst="rect">
            <a:avLst/>
          </a:prstGeom>
        </p:spPr>
      </p:pic>
    </p:spTree>
    <p:extLst>
      <p:ext uri="{BB962C8B-B14F-4D97-AF65-F5344CB8AC3E}">
        <p14:creationId xmlns:p14="http://schemas.microsoft.com/office/powerpoint/2010/main" val="232498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0C1CD51F-6FDE-CD4B-A5A7-163F1FBC63E2}"/>
              </a:ext>
            </a:extLst>
          </p:cNvPr>
          <p:cNvSpPr/>
          <p:nvPr/>
        </p:nvSpPr>
        <p:spPr>
          <a:xfrm>
            <a:off x="5665693" y="3805947"/>
            <a:ext cx="1604681"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20506" y="3805947"/>
            <a:ext cx="68427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F9E519AB-DC29-1341-AE62-A713063C7897}"/>
              </a:ext>
            </a:extLst>
          </p:cNvPr>
          <p:cNvSpPr txBox="1"/>
          <p:nvPr/>
        </p:nvSpPr>
        <p:spPr>
          <a:xfrm>
            <a:off x="4839723" y="3737323"/>
            <a:ext cx="2526397" cy="523220"/>
          </a:xfrm>
          <a:prstGeom prst="rect">
            <a:avLst/>
          </a:prstGeom>
          <a:noFill/>
        </p:spPr>
        <p:txBody>
          <a:bodyPr wrap="none" rtlCol="0">
            <a:spAutoFit/>
          </a:bodyPr>
          <a:lstStyle/>
          <a:p>
            <a:pPr algn="ctr"/>
            <a:r>
              <a:rPr lang="en-US" sz="2800" dirty="0">
                <a:solidFill>
                  <a:srgbClr val="FFFF00"/>
                </a:solidFill>
              </a:rPr>
              <a:t>RUN </a:t>
            </a:r>
            <a:r>
              <a:rPr lang="en-US" sz="2800" dirty="0" err="1">
                <a:solidFill>
                  <a:srgbClr val="FFFF00"/>
                </a:solidFill>
              </a:rPr>
              <a:t>mkdir</a:t>
            </a:r>
            <a:r>
              <a:rPr lang="en-US" sz="2800" dirty="0">
                <a:solidFill>
                  <a:srgbClr val="FFFF00"/>
                </a:solidFill>
              </a:rPr>
              <a:t> /app</a:t>
            </a:r>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RUN</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Runs any command/script available in the OS</a:t>
            </a:r>
          </a:p>
          <a:p>
            <a:r>
              <a:rPr lang="en-US" dirty="0"/>
              <a:t>Create directories (</a:t>
            </a:r>
            <a:r>
              <a:rPr lang="en-US" dirty="0" err="1">
                <a:solidFill>
                  <a:srgbClr val="FFFF00"/>
                </a:solidFill>
              </a:rPr>
              <a:t>mkdir</a:t>
            </a:r>
            <a:r>
              <a:rPr lang="en-US" dirty="0"/>
              <a:t>), install packages (</a:t>
            </a:r>
            <a:r>
              <a:rPr lang="en-US" dirty="0">
                <a:solidFill>
                  <a:srgbClr val="FFFF00"/>
                </a:solidFill>
              </a:rPr>
              <a:t>pip</a:t>
            </a:r>
            <a:r>
              <a:rPr lang="en-US" dirty="0"/>
              <a:t>, </a:t>
            </a:r>
            <a:r>
              <a:rPr lang="en-US" dirty="0" err="1">
                <a:solidFill>
                  <a:srgbClr val="FFFF00"/>
                </a:solidFill>
              </a:rPr>
              <a:t>apk</a:t>
            </a:r>
            <a:r>
              <a:rPr lang="en-US" dirty="0"/>
              <a:t>, </a:t>
            </a:r>
            <a:r>
              <a:rPr lang="en-US" dirty="0">
                <a:solidFill>
                  <a:srgbClr val="FFFF00"/>
                </a:solidFill>
              </a:rPr>
              <a:t>yum</a:t>
            </a:r>
            <a:r>
              <a:rPr lang="en-US" dirty="0"/>
              <a:t>, etc.), run scripts, etc.</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126289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61697" y="4708752"/>
            <a:ext cx="1676101" cy="369332"/>
          </a:xfrm>
          <a:prstGeom prst="rect">
            <a:avLst/>
          </a:prstGeom>
          <a:noFill/>
        </p:spPr>
        <p:txBody>
          <a:bodyPr wrap="none" rtlCol="0">
            <a:spAutoFit/>
          </a:bodyPr>
          <a:lstStyle/>
          <a:p>
            <a:pPr algn="ctr"/>
            <a:r>
              <a:rPr lang="en-US" dirty="0"/>
              <a:t>RUN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68034" y="4210872"/>
            <a:ext cx="1260539"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915049" y="4698432"/>
            <a:ext cx="1627048" cy="369332"/>
          </a:xfrm>
          <a:prstGeom prst="rect">
            <a:avLst/>
          </a:prstGeom>
          <a:noFill/>
        </p:spPr>
        <p:txBody>
          <a:bodyPr wrap="none" rtlCol="0">
            <a:spAutoFit/>
          </a:bodyPr>
          <a:lstStyle/>
          <a:p>
            <a:pPr algn="ctr"/>
            <a:r>
              <a:rPr lang="en-US" dirty="0"/>
              <a:t>Shell command</a:t>
            </a:r>
          </a:p>
        </p:txBody>
      </p:sp>
      <p:sp>
        <p:nvSpPr>
          <p:cNvPr id="30" name="TextBox 29">
            <a:extLst>
              <a:ext uri="{FF2B5EF4-FFF2-40B4-BE49-F238E27FC236}">
                <a16:creationId xmlns:a16="http://schemas.microsoft.com/office/drawing/2014/main" id="{B8A29F57-68F3-6249-9F18-02B4C6639F89}"/>
              </a:ext>
            </a:extLst>
          </p:cNvPr>
          <p:cNvSpPr txBox="1"/>
          <p:nvPr/>
        </p:nvSpPr>
        <p:spPr>
          <a:xfrm>
            <a:off x="3909219" y="5240772"/>
            <a:ext cx="4373570" cy="523220"/>
          </a:xfrm>
          <a:prstGeom prst="rect">
            <a:avLst/>
          </a:prstGeom>
          <a:noFill/>
        </p:spPr>
        <p:txBody>
          <a:bodyPr wrap="none" rtlCol="0">
            <a:spAutoFit/>
          </a:bodyPr>
          <a:lstStyle/>
          <a:p>
            <a:r>
              <a:rPr lang="en-US" sz="2800" dirty="0">
                <a:solidFill>
                  <a:srgbClr val="FFFF00"/>
                </a:solidFill>
              </a:rPr>
              <a:t>RUN pip install --upgrade pip</a:t>
            </a:r>
          </a:p>
        </p:txBody>
      </p:sp>
      <p:sp>
        <p:nvSpPr>
          <p:cNvPr id="32" name="TextBox 31">
            <a:extLst>
              <a:ext uri="{FF2B5EF4-FFF2-40B4-BE49-F238E27FC236}">
                <a16:creationId xmlns:a16="http://schemas.microsoft.com/office/drawing/2014/main" id="{F368370B-A3AC-104E-B483-2EE68F1657BE}"/>
              </a:ext>
            </a:extLst>
          </p:cNvPr>
          <p:cNvSpPr txBox="1"/>
          <p:nvPr/>
        </p:nvSpPr>
        <p:spPr>
          <a:xfrm>
            <a:off x="3909219" y="5675390"/>
            <a:ext cx="3074496" cy="523220"/>
          </a:xfrm>
          <a:prstGeom prst="rect">
            <a:avLst/>
          </a:prstGeom>
          <a:noFill/>
        </p:spPr>
        <p:txBody>
          <a:bodyPr wrap="none" rtlCol="0">
            <a:spAutoFit/>
          </a:bodyPr>
          <a:lstStyle/>
          <a:p>
            <a:r>
              <a:rPr lang="en-US" sz="2800" dirty="0">
                <a:solidFill>
                  <a:srgbClr val="FFFF00"/>
                </a:solidFill>
              </a:rPr>
              <a:t>RUN pip install flask</a:t>
            </a:r>
          </a:p>
        </p:txBody>
      </p:sp>
      <p:sp>
        <p:nvSpPr>
          <p:cNvPr id="34" name="TextBox 33">
            <a:extLst>
              <a:ext uri="{FF2B5EF4-FFF2-40B4-BE49-F238E27FC236}">
                <a16:creationId xmlns:a16="http://schemas.microsoft.com/office/drawing/2014/main" id="{7C845A8E-6FD6-DD47-A683-F47EECE0109C}"/>
              </a:ext>
            </a:extLst>
          </p:cNvPr>
          <p:cNvSpPr txBox="1"/>
          <p:nvPr/>
        </p:nvSpPr>
        <p:spPr>
          <a:xfrm>
            <a:off x="3909219" y="6094740"/>
            <a:ext cx="2872966" cy="523220"/>
          </a:xfrm>
          <a:prstGeom prst="rect">
            <a:avLst/>
          </a:prstGeom>
          <a:noFill/>
        </p:spPr>
        <p:txBody>
          <a:bodyPr wrap="none" rtlCol="0">
            <a:spAutoFit/>
          </a:bodyPr>
          <a:lstStyle/>
          <a:p>
            <a:r>
              <a:rPr lang="en-US" sz="2800" dirty="0">
                <a:solidFill>
                  <a:srgbClr val="FFFF00"/>
                </a:solidFill>
              </a:rPr>
              <a:t>RUN </a:t>
            </a:r>
            <a:r>
              <a:rPr lang="en-US" sz="2800" dirty="0" err="1">
                <a:solidFill>
                  <a:srgbClr val="FFFF00"/>
                </a:solidFill>
              </a:rPr>
              <a:t>apk</a:t>
            </a:r>
            <a:r>
              <a:rPr lang="en-US" sz="2800" dirty="0">
                <a:solidFill>
                  <a:srgbClr val="FFFF00"/>
                </a:solidFill>
              </a:rPr>
              <a:t> add </a:t>
            </a:r>
            <a:r>
              <a:rPr lang="en-US" sz="2800" dirty="0" err="1">
                <a:solidFill>
                  <a:srgbClr val="FFFF00"/>
                </a:solidFill>
              </a:rPr>
              <a:t>redis</a:t>
            </a:r>
            <a:endParaRPr lang="en-US" sz="2800" dirty="0">
              <a:solidFill>
                <a:srgbClr val="FFFF00"/>
              </a:solidFill>
            </a:endParaRPr>
          </a:p>
        </p:txBody>
      </p:sp>
    </p:spTree>
    <p:extLst>
      <p:ext uri="{BB962C8B-B14F-4D97-AF65-F5344CB8AC3E}">
        <p14:creationId xmlns:p14="http://schemas.microsoft.com/office/powerpoint/2010/main" val="122167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dissolve">
                                      <p:cBhvr>
                                        <p:cTn id="17" dur="500"/>
                                        <p:tgtEl>
                                          <p:spTgt spid="3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arn(outVertical)">
                                      <p:cBhvr>
                                        <p:cTn id="22" dur="500"/>
                                        <p:tgtEl>
                                          <p:spTgt spid="24"/>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dissolve">
                                      <p:cBhvr>
                                        <p:cTn id="26" dur="500"/>
                                        <p:tgtEl>
                                          <p:spTgt spid="6"/>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37"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barn(outVertical)">
                                      <p:cBhvr>
                                        <p:cTn id="34" dur="500"/>
                                        <p:tgtEl>
                                          <p:spTgt spid="27"/>
                                        </p:tgtEl>
                                      </p:cBhvr>
                                    </p:animEffect>
                                  </p:childTnLst>
                                </p:cTn>
                              </p:par>
                            </p:childTnLst>
                          </p:cTn>
                        </p:par>
                        <p:par>
                          <p:cTn id="35" fill="hold">
                            <p:stCondLst>
                              <p:cond delay="500"/>
                            </p:stCondLst>
                            <p:childTnLst>
                              <p:par>
                                <p:cTn id="36" presetID="9" presetClass="entr" presetSubtype="0"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dissolve">
                                      <p:cBhvr>
                                        <p:cTn id="38" dur="500"/>
                                        <p:tgtEl>
                                          <p:spTgt spid="10"/>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dissolv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30">
                                            <p:txEl>
                                              <p:pRg st="0" end="0"/>
                                            </p:txEl>
                                          </p:spTgt>
                                        </p:tgtEl>
                                        <p:attrNameLst>
                                          <p:attrName>style.visibility</p:attrName>
                                        </p:attrNameLst>
                                      </p:cBhvr>
                                      <p:to>
                                        <p:strVal val="visible"/>
                                      </p:to>
                                    </p:set>
                                    <p:animEffect transition="in" filter="dissolve">
                                      <p:cBhvr>
                                        <p:cTn id="46" dur="500"/>
                                        <p:tgtEl>
                                          <p:spTgt spid="30">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32">
                                            <p:txEl>
                                              <p:pRg st="0" end="0"/>
                                            </p:txEl>
                                          </p:spTgt>
                                        </p:tgtEl>
                                        <p:attrNameLst>
                                          <p:attrName>style.visibility</p:attrName>
                                        </p:attrNameLst>
                                      </p:cBhvr>
                                      <p:to>
                                        <p:strVal val="visible"/>
                                      </p:to>
                                    </p:set>
                                    <p:animEffect transition="in" filter="dissolve">
                                      <p:cBhvr>
                                        <p:cTn id="51" dur="500"/>
                                        <p:tgtEl>
                                          <p:spTgt spid="3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34">
                                            <p:txEl>
                                              <p:pRg st="0" end="0"/>
                                            </p:txEl>
                                          </p:spTgt>
                                        </p:tgtEl>
                                        <p:attrNameLst>
                                          <p:attrName>style.visibility</p:attrName>
                                        </p:attrNameLst>
                                      </p:cBhvr>
                                      <p:to>
                                        <p:strVal val="visible"/>
                                      </p:to>
                                    </p:set>
                                    <p:animEffect transition="in" filter="dissolve">
                                      <p:cBhvr>
                                        <p:cTn id="56"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s code dockerfile run" descr="vs code dockerfile run">
            <a:hlinkClick r:id="" action="ppaction://media"/>
            <a:extLst>
              <a:ext uri="{FF2B5EF4-FFF2-40B4-BE49-F238E27FC236}">
                <a16:creationId xmlns:a16="http://schemas.microsoft.com/office/drawing/2014/main" id="{DF5C1AC9-2D0C-ED41-A145-A7B8DC2D3F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102141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0C1CD51F-6FDE-CD4B-A5A7-163F1FBC63E2}"/>
              </a:ext>
            </a:extLst>
          </p:cNvPr>
          <p:cNvSpPr/>
          <p:nvPr/>
        </p:nvSpPr>
        <p:spPr>
          <a:xfrm>
            <a:off x="6484844" y="3805947"/>
            <a:ext cx="7353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88858" y="3805947"/>
            <a:ext cx="146572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F9E519AB-DC29-1341-AE62-A713063C7897}"/>
              </a:ext>
            </a:extLst>
          </p:cNvPr>
          <p:cNvSpPr txBox="1"/>
          <p:nvPr/>
        </p:nvSpPr>
        <p:spPr>
          <a:xfrm>
            <a:off x="4908075" y="3737323"/>
            <a:ext cx="2389692" cy="523220"/>
          </a:xfrm>
          <a:prstGeom prst="rect">
            <a:avLst/>
          </a:prstGeom>
          <a:noFill/>
        </p:spPr>
        <p:txBody>
          <a:bodyPr wrap="none" rtlCol="0">
            <a:spAutoFit/>
          </a:bodyPr>
          <a:lstStyle/>
          <a:p>
            <a:pPr algn="ctr"/>
            <a:r>
              <a:rPr lang="en-US" sz="2800" dirty="0">
                <a:solidFill>
                  <a:srgbClr val="FFFF00"/>
                </a:solidFill>
              </a:rPr>
              <a:t>WORKDIR /app</a:t>
            </a:r>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WORKDIR</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Sets the </a:t>
            </a:r>
            <a:r>
              <a:rPr lang="en-US" dirty="0">
                <a:solidFill>
                  <a:srgbClr val="FFFF00"/>
                </a:solidFill>
              </a:rPr>
              <a:t>working directory</a:t>
            </a:r>
            <a:r>
              <a:rPr lang="en-US" dirty="0"/>
              <a:t> for other instructions (RUN, COPY, etc.)</a:t>
            </a:r>
          </a:p>
          <a:p>
            <a:r>
              <a:rPr lang="en-US" dirty="0"/>
              <a:t>Accepts absolute or relative paths (/home/folder1, folder1)</a:t>
            </a:r>
          </a:p>
          <a:p>
            <a:r>
              <a:rPr lang="en-US" dirty="0"/>
              <a:t>Will be the result of the </a:t>
            </a:r>
            <a:r>
              <a:rPr lang="en-US" b="1" dirty="0" err="1">
                <a:solidFill>
                  <a:srgbClr val="FFFF00"/>
                </a:solidFill>
              </a:rPr>
              <a:t>pwd</a:t>
            </a:r>
            <a:r>
              <a:rPr lang="en-US" dirty="0"/>
              <a:t> command in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28</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172197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2909674" y="4708752"/>
            <a:ext cx="2180149" cy="369332"/>
          </a:xfrm>
          <a:prstGeom prst="rect">
            <a:avLst/>
          </a:prstGeom>
          <a:noFill/>
        </p:spPr>
        <p:txBody>
          <a:bodyPr wrap="none" rtlCol="0">
            <a:spAutoFit/>
          </a:bodyPr>
          <a:lstStyle/>
          <a:p>
            <a:pPr algn="ctr"/>
            <a:r>
              <a:rPr lang="en-US" dirty="0"/>
              <a:t>WORKDIR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852521" y="4210872"/>
            <a:ext cx="87605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793546" y="4698432"/>
            <a:ext cx="1870064" cy="369332"/>
          </a:xfrm>
          <a:prstGeom prst="rect">
            <a:avLst/>
          </a:prstGeom>
          <a:noFill/>
        </p:spPr>
        <p:txBody>
          <a:bodyPr wrap="none" rtlCol="0">
            <a:spAutoFit/>
          </a:bodyPr>
          <a:lstStyle/>
          <a:p>
            <a:pPr algn="ctr"/>
            <a:r>
              <a:rPr lang="en-US" dirty="0"/>
              <a:t>Working directory</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166940" cy="523220"/>
          </a:xfrm>
          <a:prstGeom prst="rect">
            <a:avLst/>
          </a:prstGeom>
          <a:noFill/>
        </p:spPr>
        <p:txBody>
          <a:bodyPr wrap="none" rtlCol="0">
            <a:spAutoFit/>
          </a:bodyPr>
          <a:lstStyle/>
          <a:p>
            <a:r>
              <a:rPr lang="en-US" sz="2800" dirty="0">
                <a:solidFill>
                  <a:srgbClr val="FFFF00"/>
                </a:solidFill>
              </a:rPr>
              <a:t>WORKDIR bin</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3115533" cy="523220"/>
          </a:xfrm>
          <a:prstGeom prst="rect">
            <a:avLst/>
          </a:prstGeom>
          <a:noFill/>
        </p:spPr>
        <p:txBody>
          <a:bodyPr wrap="none" rtlCol="0">
            <a:spAutoFit/>
          </a:bodyPr>
          <a:lstStyle/>
          <a:p>
            <a:r>
              <a:rPr lang="en-US" sz="2800" dirty="0">
                <a:solidFill>
                  <a:srgbClr val="FFFF00"/>
                </a:solidFill>
              </a:rPr>
              <a:t>WORKDIR resources</a:t>
            </a:r>
          </a:p>
        </p:txBody>
      </p:sp>
      <p:sp>
        <p:nvSpPr>
          <p:cNvPr id="26" name="TextBox 25">
            <a:extLst>
              <a:ext uri="{FF2B5EF4-FFF2-40B4-BE49-F238E27FC236}">
                <a16:creationId xmlns:a16="http://schemas.microsoft.com/office/drawing/2014/main" id="{47C5DA86-D901-0F41-89C5-6FF3D06C6463}"/>
              </a:ext>
            </a:extLst>
          </p:cNvPr>
          <p:cNvSpPr txBox="1"/>
          <p:nvPr/>
        </p:nvSpPr>
        <p:spPr>
          <a:xfrm>
            <a:off x="3019117" y="6094740"/>
            <a:ext cx="1057584" cy="523220"/>
          </a:xfrm>
          <a:prstGeom prst="rect">
            <a:avLst/>
          </a:prstGeom>
          <a:noFill/>
        </p:spPr>
        <p:txBody>
          <a:bodyPr wrap="square" rtlCol="0">
            <a:spAutoFit/>
          </a:bodyPr>
          <a:lstStyle/>
          <a:p>
            <a:r>
              <a:rPr lang="en-US" sz="2800" dirty="0">
                <a:solidFill>
                  <a:schemeClr val="accent6"/>
                </a:solidFill>
              </a:rPr>
              <a:t>bash$</a:t>
            </a:r>
          </a:p>
        </p:txBody>
      </p:sp>
      <p:sp>
        <p:nvSpPr>
          <p:cNvPr id="28" name="TextBox 27">
            <a:extLst>
              <a:ext uri="{FF2B5EF4-FFF2-40B4-BE49-F238E27FC236}">
                <a16:creationId xmlns:a16="http://schemas.microsoft.com/office/drawing/2014/main" id="{267D504C-6755-5B4D-90B8-D7E00D2660C1}"/>
              </a:ext>
            </a:extLst>
          </p:cNvPr>
          <p:cNvSpPr txBox="1"/>
          <p:nvPr/>
        </p:nvSpPr>
        <p:spPr>
          <a:xfrm>
            <a:off x="4564858" y="6094740"/>
            <a:ext cx="1728723" cy="523220"/>
          </a:xfrm>
          <a:prstGeom prst="rect">
            <a:avLst/>
          </a:prstGeom>
          <a:noFill/>
        </p:spPr>
        <p:txBody>
          <a:bodyPr wrap="square" rtlCol="0">
            <a:spAutoFit/>
          </a:bodyPr>
          <a:lstStyle/>
          <a:p>
            <a:pPr algn="ctr"/>
            <a:r>
              <a:rPr lang="en-US" sz="2800" dirty="0"/>
              <a:t>returns</a:t>
            </a:r>
            <a:endParaRPr lang="en-US" sz="2800" dirty="0">
              <a:solidFill>
                <a:srgbClr val="FFFF00"/>
              </a:solidFill>
            </a:endParaRPr>
          </a:p>
        </p:txBody>
      </p:sp>
      <p:sp>
        <p:nvSpPr>
          <p:cNvPr id="29" name="TextBox 28">
            <a:extLst>
              <a:ext uri="{FF2B5EF4-FFF2-40B4-BE49-F238E27FC236}">
                <a16:creationId xmlns:a16="http://schemas.microsoft.com/office/drawing/2014/main" id="{CC29BFD3-0D26-004C-A404-595CE3785CE4}"/>
              </a:ext>
            </a:extLst>
          </p:cNvPr>
          <p:cNvSpPr txBox="1"/>
          <p:nvPr/>
        </p:nvSpPr>
        <p:spPr>
          <a:xfrm>
            <a:off x="6065381" y="6094740"/>
            <a:ext cx="3015120" cy="523220"/>
          </a:xfrm>
          <a:prstGeom prst="rect">
            <a:avLst/>
          </a:prstGeom>
          <a:noFill/>
        </p:spPr>
        <p:txBody>
          <a:bodyPr wrap="none" rtlCol="0">
            <a:spAutoFit/>
          </a:bodyPr>
          <a:lstStyle/>
          <a:p>
            <a:pPr algn="ctr"/>
            <a:r>
              <a:rPr lang="en-US" sz="2800" dirty="0">
                <a:solidFill>
                  <a:schemeClr val="accent6"/>
                </a:solidFill>
              </a:rPr>
              <a:t>/app/bin/resources</a:t>
            </a:r>
          </a:p>
        </p:txBody>
      </p:sp>
      <p:sp>
        <p:nvSpPr>
          <p:cNvPr id="31" name="TextBox 30">
            <a:extLst>
              <a:ext uri="{FF2B5EF4-FFF2-40B4-BE49-F238E27FC236}">
                <a16:creationId xmlns:a16="http://schemas.microsoft.com/office/drawing/2014/main" id="{7A2012F9-2A13-FE48-8FC0-4B7B2DF6B839}"/>
              </a:ext>
            </a:extLst>
          </p:cNvPr>
          <p:cNvSpPr txBox="1"/>
          <p:nvPr/>
        </p:nvSpPr>
        <p:spPr>
          <a:xfrm>
            <a:off x="3966236" y="6094740"/>
            <a:ext cx="814582" cy="523220"/>
          </a:xfrm>
          <a:prstGeom prst="rect">
            <a:avLst/>
          </a:prstGeom>
          <a:noFill/>
        </p:spPr>
        <p:txBody>
          <a:bodyPr wrap="none" rtlCol="0">
            <a:spAutoFit/>
          </a:bodyPr>
          <a:lstStyle/>
          <a:p>
            <a:r>
              <a:rPr lang="en-US" sz="2800" dirty="0" err="1">
                <a:solidFill>
                  <a:schemeClr val="accent6"/>
                </a:solidFill>
              </a:rPr>
              <a:t>pwd</a:t>
            </a:r>
            <a:endParaRPr lang="en-US" sz="2800" dirty="0">
              <a:solidFill>
                <a:schemeClr val="accent6"/>
              </a:solidFill>
            </a:endParaRPr>
          </a:p>
        </p:txBody>
      </p:sp>
    </p:spTree>
    <p:extLst>
      <p:ext uri="{BB962C8B-B14F-4D97-AF65-F5344CB8AC3E}">
        <p14:creationId xmlns:p14="http://schemas.microsoft.com/office/powerpoint/2010/main" val="158627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26">
                                            <p:txEl>
                                              <p:pRg st="0" end="0"/>
                                            </p:txEl>
                                          </p:spTgt>
                                        </p:tgtEl>
                                        <p:attrNameLst>
                                          <p:attrName>style.visibility</p:attrName>
                                        </p:attrNameLst>
                                      </p:cBhvr>
                                      <p:to>
                                        <p:strVal val="visible"/>
                                      </p:to>
                                    </p:set>
                                    <p:animEffect transition="in" filter="dissolve">
                                      <p:cBhvr>
                                        <p:cTn id="61" dur="500"/>
                                        <p:tgtEl>
                                          <p:spTgt spid="26">
                                            <p:txEl>
                                              <p:pRg st="0" end="0"/>
                                            </p:txEl>
                                          </p:spTgt>
                                        </p:tgtEl>
                                      </p:cBhvr>
                                    </p:animEffect>
                                  </p:childTnLst>
                                </p:cTn>
                              </p:par>
                            </p:childTnLst>
                          </p:cTn>
                        </p:par>
                        <p:par>
                          <p:cTn id="62" fill="hold">
                            <p:stCondLst>
                              <p:cond delay="500"/>
                            </p:stCondLst>
                            <p:childTnLst>
                              <p:par>
                                <p:cTn id="63" presetID="22" presetClass="entr" presetSubtype="8" fill="hold" nodeType="afterEffect">
                                  <p:stCondLst>
                                    <p:cond delay="500"/>
                                  </p:stCondLst>
                                  <p:childTnLst>
                                    <p:set>
                                      <p:cBhvr>
                                        <p:cTn id="64" dur="1" fill="hold">
                                          <p:stCondLst>
                                            <p:cond delay="0"/>
                                          </p:stCondLst>
                                        </p:cTn>
                                        <p:tgtEl>
                                          <p:spTgt spid="31">
                                            <p:txEl>
                                              <p:pRg st="0" end="0"/>
                                            </p:txEl>
                                          </p:spTgt>
                                        </p:tgtEl>
                                        <p:attrNameLst>
                                          <p:attrName>style.visibility</p:attrName>
                                        </p:attrNameLst>
                                      </p:cBhvr>
                                      <p:to>
                                        <p:strVal val="visible"/>
                                      </p:to>
                                    </p:set>
                                    <p:animEffect transition="in" filter="wipe(left)">
                                      <p:cBhvr>
                                        <p:cTn id="65" dur="1000"/>
                                        <p:tgtEl>
                                          <p:spTgt spid="31">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dissolve">
                                      <p:cBhvr>
                                        <p:cTn id="70" dur="500"/>
                                        <p:tgtEl>
                                          <p:spTgt spid="28"/>
                                        </p:tgtEl>
                                      </p:cBhvr>
                                    </p:animEffect>
                                  </p:childTnLst>
                                </p:cTn>
                              </p:par>
                            </p:childTnLst>
                          </p:cTn>
                        </p:par>
                        <p:par>
                          <p:cTn id="71" fill="hold">
                            <p:stCondLst>
                              <p:cond delay="500"/>
                            </p:stCondLst>
                            <p:childTnLst>
                              <p:par>
                                <p:cTn id="72" presetID="22" presetClass="entr" presetSubtype="8" fill="hold" grpId="0" nodeType="afterEffect">
                                  <p:stCondLst>
                                    <p:cond delay="500"/>
                                  </p:stCondLst>
                                  <p:childTnLst>
                                    <p:set>
                                      <p:cBhvr>
                                        <p:cTn id="73" dur="1" fill="hold">
                                          <p:stCondLst>
                                            <p:cond delay="0"/>
                                          </p:stCondLst>
                                        </p:cTn>
                                        <p:tgtEl>
                                          <p:spTgt spid="29"/>
                                        </p:tgtEl>
                                        <p:attrNameLst>
                                          <p:attrName>style.visibility</p:attrName>
                                        </p:attrNameLst>
                                      </p:cBhvr>
                                      <p:to>
                                        <p:strVal val="visible"/>
                                      </p:to>
                                    </p:set>
                                    <p:animEffect transition="in" filter="wipe(left)">
                                      <p:cBhvr>
                                        <p:cTn id="74"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28" grpId="0"/>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workdir" descr="vs code dockerfile workdir">
            <a:hlinkClick r:id="" action="ppaction://media"/>
            <a:extLst>
              <a:ext uri="{FF2B5EF4-FFF2-40B4-BE49-F238E27FC236}">
                <a16:creationId xmlns:a16="http://schemas.microsoft.com/office/drawing/2014/main" id="{F151DD75-517B-9946-8782-1BFF862629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5121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Background</a:t>
            </a:r>
          </a:p>
        </p:txBody>
      </p:sp>
    </p:spTree>
    <p:extLst>
      <p:ext uri="{BB962C8B-B14F-4D97-AF65-F5344CB8AC3E}">
        <p14:creationId xmlns:p14="http://schemas.microsoft.com/office/powerpoint/2010/main" val="12164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3758150" y="3737323"/>
            <a:ext cx="4689554" cy="523220"/>
          </a:xfrm>
          <a:prstGeom prst="rect">
            <a:avLst/>
          </a:prstGeom>
          <a:noFill/>
        </p:spPr>
        <p:txBody>
          <a:bodyPr wrap="none" rtlCol="0">
            <a:spAutoFit/>
          </a:bodyPr>
          <a:lstStyle/>
          <a:p>
            <a:pPr algn="ctr"/>
            <a:r>
              <a:rPr lang="en-US" sz="2800" dirty="0">
                <a:solidFill>
                  <a:srgbClr val="FFFF00"/>
                </a:solidFill>
              </a:rPr>
              <a:t>COPY </a:t>
            </a:r>
            <a:r>
              <a:rPr lang="en-US" sz="2800" dirty="0" err="1">
                <a:solidFill>
                  <a:srgbClr val="FFFF00"/>
                </a:solidFill>
              </a:rPr>
              <a:t>my_script.py</a:t>
            </a:r>
            <a:r>
              <a:rPr lang="en-US" sz="2800" dirty="0">
                <a:solidFill>
                  <a:srgbClr val="FFFF00"/>
                </a:solidFill>
              </a:rPr>
              <a:t> </a:t>
            </a:r>
            <a:r>
              <a:rPr lang="en-US" sz="2800" dirty="0" err="1">
                <a:solidFill>
                  <a:srgbClr val="FFFF00"/>
                </a:solidFill>
              </a:rPr>
              <a:t>myscript.py</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651820" y="3805947"/>
            <a:ext cx="171441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3852040" y="3805947"/>
            <a:ext cx="83031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COPY</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Copies files or directories to the </a:t>
            </a:r>
            <a:r>
              <a:rPr lang="en-US" dirty="0">
                <a:solidFill>
                  <a:srgbClr val="FFFF00"/>
                </a:solidFill>
              </a:rPr>
              <a:t>image</a:t>
            </a:r>
          </a:p>
          <a:p>
            <a:r>
              <a:rPr lang="en-US" dirty="0"/>
              <a:t>Accepts absolute or relative paths (</a:t>
            </a:r>
            <a:r>
              <a:rPr lang="en-US" dirty="0">
                <a:solidFill>
                  <a:srgbClr val="FFFF00"/>
                </a:solidFill>
              </a:rPr>
              <a:t>/home/folder1</a:t>
            </a:r>
            <a:r>
              <a:rPr lang="en-US" dirty="0"/>
              <a:t>, </a:t>
            </a:r>
            <a:r>
              <a:rPr lang="en-US" dirty="0">
                <a:solidFill>
                  <a:srgbClr val="FFFF00"/>
                </a:solidFill>
              </a:rPr>
              <a:t>folder1</a:t>
            </a:r>
            <a:r>
              <a:rPr lang="en-US" dirty="0"/>
              <a:t>)</a:t>
            </a:r>
          </a:p>
          <a:p>
            <a:r>
              <a:rPr lang="en-US" dirty="0"/>
              <a:t>Accepts wildcard characters (</a:t>
            </a:r>
            <a:r>
              <a:rPr lang="en-US" dirty="0">
                <a:solidFill>
                  <a:srgbClr val="FFFF00"/>
                </a:solidFill>
              </a:rPr>
              <a:t>*.txt</a:t>
            </a:r>
            <a:r>
              <a:rPr lang="en-US" dirty="0"/>
              <a:t>)</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30</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267451"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20854" y="4708752"/>
            <a:ext cx="1757789" cy="369332"/>
          </a:xfrm>
          <a:prstGeom prst="rect">
            <a:avLst/>
          </a:prstGeom>
          <a:noFill/>
        </p:spPr>
        <p:txBody>
          <a:bodyPr wrap="none" rtlCol="0">
            <a:spAutoFit/>
          </a:bodyPr>
          <a:lstStyle/>
          <a:p>
            <a:pPr algn="ctr"/>
            <a:r>
              <a:rPr lang="en-US" dirty="0"/>
              <a:t>COPY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509027" y="4210872"/>
            <a:ext cx="219554"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07193" y="4698432"/>
            <a:ext cx="1242776" cy="369332"/>
          </a:xfrm>
          <a:prstGeom prst="rect">
            <a:avLst/>
          </a:prstGeom>
          <a:noFill/>
        </p:spPr>
        <p:txBody>
          <a:bodyPr wrap="none" rtlCol="0">
            <a:spAutoFit/>
          </a:bodyPr>
          <a:lstStyle/>
          <a:p>
            <a:pPr algn="ctr"/>
            <a:r>
              <a:rPr lang="en-US" dirty="0"/>
              <a:t>destination</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4587859" cy="523220"/>
          </a:xfrm>
          <a:prstGeom prst="rect">
            <a:avLst/>
          </a:prstGeom>
          <a:noFill/>
        </p:spPr>
        <p:txBody>
          <a:bodyPr wrap="none" rtlCol="0">
            <a:spAutoFit/>
          </a:bodyPr>
          <a:lstStyle/>
          <a:p>
            <a:r>
              <a:rPr lang="en-US" sz="2800" dirty="0">
                <a:solidFill>
                  <a:srgbClr val="FFFF00"/>
                </a:solidFill>
              </a:rPr>
              <a:t>COPY </a:t>
            </a:r>
            <a:r>
              <a:rPr lang="en-US" sz="2800" dirty="0" err="1">
                <a:solidFill>
                  <a:srgbClr val="FFFF00"/>
                </a:solidFill>
              </a:rPr>
              <a:t>files_dir</a:t>
            </a:r>
            <a:r>
              <a:rPr lang="en-US" sz="2800" dirty="0">
                <a:solidFill>
                  <a:srgbClr val="FFFF00"/>
                </a:solidFill>
              </a:rPr>
              <a:t> /home/</a:t>
            </a:r>
            <a:r>
              <a:rPr lang="en-US" sz="2800" dirty="0" err="1">
                <a:solidFill>
                  <a:srgbClr val="FFFF00"/>
                </a:solidFill>
              </a:rPr>
              <a:t>files_dir</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1314527" cy="523220"/>
          </a:xfrm>
          <a:prstGeom prst="rect">
            <a:avLst/>
          </a:prstGeom>
          <a:noFill/>
        </p:spPr>
        <p:txBody>
          <a:bodyPr wrap="none" rtlCol="0">
            <a:spAutoFit/>
          </a:bodyPr>
          <a:lstStyle/>
          <a:p>
            <a:r>
              <a:rPr lang="en-US" sz="2800" dirty="0">
                <a:solidFill>
                  <a:srgbClr val="FFFF00"/>
                </a:solidFill>
              </a:rPr>
              <a:t>COPY . .</a:t>
            </a:r>
          </a:p>
        </p:txBody>
      </p:sp>
      <p:sp>
        <p:nvSpPr>
          <p:cNvPr id="34" name="Rectangle 33">
            <a:extLst>
              <a:ext uri="{FF2B5EF4-FFF2-40B4-BE49-F238E27FC236}">
                <a16:creationId xmlns:a16="http://schemas.microsoft.com/office/drawing/2014/main" id="{56934A13-1EF8-6A4A-8201-1878451DF31A}"/>
              </a:ext>
            </a:extLst>
          </p:cNvPr>
          <p:cNvSpPr/>
          <p:nvPr/>
        </p:nvSpPr>
        <p:spPr>
          <a:xfrm>
            <a:off x="4733798" y="3805947"/>
            <a:ext cx="18809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V="1">
            <a:off x="5666932" y="4210872"/>
            <a:ext cx="733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262911" y="4698432"/>
            <a:ext cx="808042" cy="369332"/>
          </a:xfrm>
          <a:prstGeom prst="rect">
            <a:avLst/>
          </a:prstGeom>
          <a:noFill/>
        </p:spPr>
        <p:txBody>
          <a:bodyPr wrap="none" rtlCol="0">
            <a:spAutoFit/>
          </a:bodyPr>
          <a:lstStyle/>
          <a:p>
            <a:pPr algn="ctr"/>
            <a:r>
              <a:rPr lang="en-US" dirty="0"/>
              <a:t>source</a:t>
            </a:r>
          </a:p>
        </p:txBody>
      </p:sp>
    </p:spTree>
    <p:extLst>
      <p:ext uri="{BB962C8B-B14F-4D97-AF65-F5344CB8AC3E}">
        <p14:creationId xmlns:p14="http://schemas.microsoft.com/office/powerpoint/2010/main" val="277316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25">
                                            <p:txEl>
                                              <p:pRg st="0" end="0"/>
                                            </p:txEl>
                                          </p:spTgt>
                                        </p:tgtEl>
                                        <p:attrNameLst>
                                          <p:attrName>style.visibility</p:attrName>
                                        </p:attrNameLst>
                                      </p:cBhvr>
                                      <p:to>
                                        <p:strVal val="visible"/>
                                      </p:to>
                                    </p:set>
                                    <p:animEffect transition="in" filter="dissolve">
                                      <p:cBhvr>
                                        <p:cTn id="68"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34" grpId="0" animBg="1"/>
      <p:bldP spid="3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opy" descr="vs code dockerfile copy">
            <a:hlinkClick r:id="" action="ppaction://media"/>
            <a:extLst>
              <a:ext uri="{FF2B5EF4-FFF2-40B4-BE49-F238E27FC236}">
                <a16:creationId xmlns:a16="http://schemas.microsoft.com/office/drawing/2014/main" id="{286233B9-6EF1-A54F-96E9-A2276A3780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18968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042382" y="3737323"/>
            <a:ext cx="2121094" cy="523220"/>
          </a:xfrm>
          <a:prstGeom prst="rect">
            <a:avLst/>
          </a:prstGeom>
          <a:noFill/>
        </p:spPr>
        <p:txBody>
          <a:bodyPr wrap="none" rtlCol="0">
            <a:spAutoFit/>
          </a:bodyPr>
          <a:lstStyle/>
          <a:p>
            <a:pPr algn="ctr"/>
            <a:r>
              <a:rPr lang="en-US" sz="2800" dirty="0">
                <a:solidFill>
                  <a:srgbClr val="FFFF00"/>
                </a:solidFill>
              </a:rPr>
              <a:t>EXPOSE 8080</a:t>
            </a: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7594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153439" y="3805947"/>
            <a:ext cx="1106686"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EXPOSE</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Informs Docker that the container listens on a specific port at runtime</a:t>
            </a:r>
            <a:endParaRPr lang="en-US" dirty="0">
              <a:solidFill>
                <a:srgbClr val="FFFF00"/>
              </a:solidFill>
            </a:endParaRPr>
          </a:p>
          <a:p>
            <a:r>
              <a:rPr lang="en-US" dirty="0"/>
              <a:t>Does </a:t>
            </a:r>
            <a:r>
              <a:rPr lang="en-US" dirty="0">
                <a:solidFill>
                  <a:srgbClr val="FFFF00"/>
                </a:solidFill>
              </a:rPr>
              <a:t>NOT</a:t>
            </a:r>
            <a:r>
              <a:rPr lang="en-US" dirty="0"/>
              <a:t> actually publish the port, functions as documentation</a:t>
            </a:r>
          </a:p>
          <a:p>
            <a:r>
              <a:rPr lang="en-US" dirty="0"/>
              <a:t>Info from the </a:t>
            </a:r>
            <a:r>
              <a:rPr lang="en-US" dirty="0">
                <a:solidFill>
                  <a:srgbClr val="FFFF00"/>
                </a:solidFill>
              </a:rPr>
              <a:t>image builder</a:t>
            </a:r>
            <a:r>
              <a:rPr lang="en-US" dirty="0"/>
              <a:t> to the person who </a:t>
            </a:r>
            <a:r>
              <a:rPr lang="en-US" dirty="0">
                <a:solidFill>
                  <a:srgbClr val="FFFF00"/>
                </a:solidFill>
              </a:rPr>
              <a:t>runs</a:t>
            </a:r>
            <a:r>
              <a:rPr lang="en-US" dirty="0"/>
              <a:t>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32</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707032"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14224" y="4708752"/>
            <a:ext cx="1971052" cy="369332"/>
          </a:xfrm>
          <a:prstGeom prst="rect">
            <a:avLst/>
          </a:prstGeom>
          <a:noFill/>
        </p:spPr>
        <p:txBody>
          <a:bodyPr wrap="none" rtlCol="0">
            <a:spAutoFit/>
          </a:bodyPr>
          <a:lstStyle/>
          <a:p>
            <a:pPr algn="ctr"/>
            <a:r>
              <a:rPr lang="en-US" dirty="0"/>
              <a:t>EXPOSE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696934" y="4210872"/>
            <a:ext cx="103165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524605" y="4698432"/>
            <a:ext cx="2407967" cy="369332"/>
          </a:xfrm>
          <a:prstGeom prst="rect">
            <a:avLst/>
          </a:prstGeom>
          <a:noFill/>
        </p:spPr>
        <p:txBody>
          <a:bodyPr wrap="none" rtlCol="0">
            <a:spAutoFit/>
          </a:bodyPr>
          <a:lstStyle/>
          <a:p>
            <a:pPr algn="ctr"/>
            <a:r>
              <a:rPr lang="en-US" dirty="0"/>
              <a:t>port (TCP is the default)</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717860"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tcp</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2828018"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udp</a:t>
            </a:r>
            <a:endParaRPr lang="en-US" sz="2800" dirty="0">
              <a:solidFill>
                <a:srgbClr val="FFFF00"/>
              </a:solidFill>
            </a:endParaRPr>
          </a:p>
        </p:txBody>
      </p:sp>
    </p:spTree>
    <p:extLst>
      <p:ext uri="{BB962C8B-B14F-4D97-AF65-F5344CB8AC3E}">
        <p14:creationId xmlns:p14="http://schemas.microsoft.com/office/powerpoint/2010/main" val="205055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s code dockerfile expose" descr="vs code dockerfile expose">
            <a:hlinkClick r:id="" action="ppaction://media"/>
            <a:extLst>
              <a:ext uri="{FF2B5EF4-FFF2-40B4-BE49-F238E27FC236}">
                <a16:creationId xmlns:a16="http://schemas.microsoft.com/office/drawing/2014/main" id="{11AC76D3-136C-E942-A415-49E3CE9288C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236197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9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1875787" y="3737323"/>
            <a:ext cx="8454302" cy="523220"/>
          </a:xfrm>
          <a:prstGeom prst="rect">
            <a:avLst/>
          </a:prstGeom>
          <a:noFill/>
        </p:spPr>
        <p:txBody>
          <a:bodyPr wrap="none" rtlCol="0">
            <a:spAutoFit/>
          </a:bodyPr>
          <a:lstStyle/>
          <a:p>
            <a:pPr algn="ctr"/>
            <a:r>
              <a:rPr lang="en-US" sz="2800" dirty="0">
                <a:solidFill>
                  <a:srgbClr val="FFFF00"/>
                </a:solidFill>
              </a:rPr>
              <a:t>LABEL maintainer="Kris Miller &lt;</a:t>
            </a:r>
            <a:r>
              <a:rPr lang="en-US" sz="2800" dirty="0" err="1">
                <a:solidFill>
                  <a:srgbClr val="FFFF00"/>
                </a:solidFill>
              </a:rPr>
              <a:t>kris.miller@acme.com</a:t>
            </a:r>
            <a:r>
              <a:rPr lang="en-US" sz="2800" dirty="0">
                <a:solidFill>
                  <a:srgbClr val="FFFF00"/>
                </a:solidFill>
              </a:rPr>
              <a:t>&gt;"</a:t>
            </a:r>
          </a:p>
        </p:txBody>
      </p:sp>
      <p:sp>
        <p:nvSpPr>
          <p:cNvPr id="27" name="Rectangle 26">
            <a:extLst>
              <a:ext uri="{FF2B5EF4-FFF2-40B4-BE49-F238E27FC236}">
                <a16:creationId xmlns:a16="http://schemas.microsoft.com/office/drawing/2014/main" id="{0C1CD51F-6FDE-CD4B-A5A7-163F1FBC63E2}"/>
              </a:ext>
            </a:extLst>
          </p:cNvPr>
          <p:cNvSpPr/>
          <p:nvPr/>
        </p:nvSpPr>
        <p:spPr>
          <a:xfrm>
            <a:off x="4756031" y="3805947"/>
            <a:ext cx="5400710"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2035260" y="3805947"/>
            <a:ext cx="91221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6934A13-1EF8-6A4A-8201-1878451DF31A}"/>
              </a:ext>
            </a:extLst>
          </p:cNvPr>
          <p:cNvSpPr/>
          <p:nvPr/>
        </p:nvSpPr>
        <p:spPr>
          <a:xfrm>
            <a:off x="2992053" y="3805947"/>
            <a:ext cx="174692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LABEL</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Adds </a:t>
            </a:r>
            <a:r>
              <a:rPr lang="en-US" dirty="0">
                <a:solidFill>
                  <a:srgbClr val="FFFF00"/>
                </a:solidFill>
              </a:rPr>
              <a:t>metadata</a:t>
            </a:r>
            <a:r>
              <a:rPr lang="en-US" dirty="0"/>
              <a:t> to the image </a:t>
            </a:r>
          </a:p>
          <a:p>
            <a:r>
              <a:rPr lang="en-US" dirty="0"/>
              <a:t>Denoted in key-value pairs (</a:t>
            </a:r>
            <a:r>
              <a:rPr lang="en-US" dirty="0">
                <a:solidFill>
                  <a:srgbClr val="FFFF00"/>
                </a:solidFill>
              </a:rPr>
              <a:t>maintainer="Kris Miller"</a:t>
            </a:r>
            <a:r>
              <a:rPr lang="en-US" dirty="0"/>
              <a:t>)</a:t>
            </a:r>
          </a:p>
          <a:p>
            <a:r>
              <a:rPr lang="en-US" dirty="0" err="1"/>
              <a:t>Dockerfiles</a:t>
            </a:r>
            <a:r>
              <a:rPr lang="en-US" dirty="0"/>
              <a:t> support </a:t>
            </a:r>
            <a:r>
              <a:rPr lang="en-US" dirty="0">
                <a:solidFill>
                  <a:srgbClr val="FFFF00"/>
                </a:solidFill>
              </a:rPr>
              <a:t>single</a:t>
            </a:r>
            <a:r>
              <a:rPr lang="en-US" dirty="0"/>
              <a:t> and </a:t>
            </a:r>
            <a:r>
              <a:rPr lang="en-US" dirty="0">
                <a:solidFill>
                  <a:srgbClr val="FFFF00"/>
                </a:solidFill>
              </a:rPr>
              <a:t>multi-line</a:t>
            </a:r>
            <a:r>
              <a:rPr lang="en-US" dirty="0"/>
              <a:t> LABEL instructions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H="1" flipV="1">
            <a:off x="2491367" y="4210872"/>
            <a:ext cx="1508383"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91969" y="4708752"/>
            <a:ext cx="1815562" cy="369332"/>
          </a:xfrm>
          <a:prstGeom prst="rect">
            <a:avLst/>
          </a:prstGeom>
          <a:noFill/>
        </p:spPr>
        <p:txBody>
          <a:bodyPr wrap="none" rtlCol="0">
            <a:spAutoFit/>
          </a:bodyPr>
          <a:lstStyle/>
          <a:p>
            <a:pPr algn="ctr"/>
            <a:r>
              <a:rPr lang="en-US" dirty="0"/>
              <a:t>LABEL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456386" y="4210872"/>
            <a:ext cx="27219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385475" y="4698432"/>
            <a:ext cx="686215" cy="369332"/>
          </a:xfrm>
          <a:prstGeom prst="rect">
            <a:avLst/>
          </a:prstGeom>
          <a:noFill/>
        </p:spPr>
        <p:txBody>
          <a:bodyPr wrap="none" rtlCol="0">
            <a:spAutoFit/>
          </a:bodyPr>
          <a:lstStyle/>
          <a:p>
            <a:pPr algn="ctr"/>
            <a:r>
              <a:rPr lang="en-US" dirty="0"/>
              <a:t>value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209468" cy="523220"/>
          </a:xfrm>
          <a:prstGeom prst="rect">
            <a:avLst/>
          </a:prstGeom>
          <a:noFill/>
        </p:spPr>
        <p:txBody>
          <a:bodyPr wrap="none" rtlCol="0">
            <a:spAutoFit/>
          </a:bodyPr>
          <a:lstStyle/>
          <a:p>
            <a:r>
              <a:rPr lang="en-US" sz="2800" dirty="0">
                <a:solidFill>
                  <a:srgbClr val="FFFF00"/>
                </a:solidFill>
              </a:rPr>
              <a:t>LABEL version="1.0"</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789103" cy="523220"/>
          </a:xfrm>
          <a:prstGeom prst="rect">
            <a:avLst/>
          </a:prstGeom>
          <a:noFill/>
        </p:spPr>
        <p:txBody>
          <a:bodyPr wrap="none" rtlCol="0">
            <a:spAutoFit/>
          </a:bodyPr>
          <a:lstStyle/>
          <a:p>
            <a:r>
              <a:rPr lang="en-US" sz="2800" dirty="0">
                <a:solidFill>
                  <a:srgbClr val="FFFF00"/>
                </a:solidFill>
              </a:rPr>
              <a:t>LABEL description= "Web Application Image"</a:t>
            </a:r>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H="1" flipV="1">
            <a:off x="3865517" y="4210872"/>
            <a:ext cx="180141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417152" y="4698432"/>
            <a:ext cx="499560" cy="369332"/>
          </a:xfrm>
          <a:prstGeom prst="rect">
            <a:avLst/>
          </a:prstGeom>
          <a:noFill/>
        </p:spPr>
        <p:txBody>
          <a:bodyPr wrap="none" rtlCol="0">
            <a:spAutoFit/>
          </a:bodyPr>
          <a:lstStyle/>
          <a:p>
            <a:pPr algn="ctr"/>
            <a:r>
              <a:rPr lang="en-US" dirty="0"/>
              <a:t>key</a:t>
            </a:r>
          </a:p>
        </p:txBody>
      </p:sp>
    </p:spTree>
    <p:extLst>
      <p:ext uri="{BB962C8B-B14F-4D97-AF65-F5344CB8AC3E}">
        <p14:creationId xmlns:p14="http://schemas.microsoft.com/office/powerpoint/2010/main" val="160276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25">
                                            <p:txEl>
                                              <p:pRg st="0" end="0"/>
                                            </p:txEl>
                                          </p:spTgt>
                                        </p:tgtEl>
                                        <p:attrNameLst>
                                          <p:attrName>style.visibility</p:attrName>
                                        </p:attrNameLst>
                                      </p:cBhvr>
                                      <p:to>
                                        <p:strVal val="visible"/>
                                      </p:to>
                                    </p:set>
                                    <p:animEffect transition="in" filter="dissolve">
                                      <p:cBhvr>
                                        <p:cTn id="68"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4" grpId="0" animBg="1"/>
      <p:bldP spid="3" grpId="0" build="p"/>
      <p:bldP spid="7" grpId="0"/>
      <p:bldP spid="11" grpId="0"/>
      <p:bldP spid="3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s code dockerfile label" descr="vs code dockerfile label">
            <a:hlinkClick r:id="" action="ppaction://media"/>
            <a:extLst>
              <a:ext uri="{FF2B5EF4-FFF2-40B4-BE49-F238E27FC236}">
                <a16:creationId xmlns:a16="http://schemas.microsoft.com/office/drawing/2014/main" id="{B448547E-246E-2B40-B458-DAF2AFED0CD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5317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444735" y="3737323"/>
            <a:ext cx="1316386" cy="523220"/>
          </a:xfrm>
          <a:prstGeom prst="rect">
            <a:avLst/>
          </a:prstGeom>
          <a:noFill/>
        </p:spPr>
        <p:txBody>
          <a:bodyPr wrap="none" rtlCol="0">
            <a:spAutoFit/>
          </a:bodyPr>
          <a:lstStyle/>
          <a:p>
            <a:pPr algn="ctr"/>
            <a:r>
              <a:rPr lang="en-US" sz="2800" dirty="0">
                <a:solidFill>
                  <a:srgbClr val="FFFF00"/>
                </a:solidFill>
              </a:rPr>
              <a:t>CMD </a:t>
            </a:r>
            <a:r>
              <a:rPr lang="en-US" sz="2800" dirty="0" err="1">
                <a:solidFill>
                  <a:srgbClr val="FFFF00"/>
                </a:solidFill>
              </a:rPr>
              <a:t>sh</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36494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527393" y="3805947"/>
            <a:ext cx="73273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CMD</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Specifies the </a:t>
            </a:r>
            <a:r>
              <a:rPr lang="en-US" dirty="0">
                <a:solidFill>
                  <a:srgbClr val="FFFF00"/>
                </a:solidFill>
              </a:rPr>
              <a:t>executable</a:t>
            </a:r>
            <a:r>
              <a:rPr lang="en-US" dirty="0"/>
              <a:t> for containers run at </a:t>
            </a:r>
            <a:r>
              <a:rPr lang="en-US" dirty="0">
                <a:solidFill>
                  <a:srgbClr val="FFFF00"/>
                </a:solidFill>
              </a:rPr>
              <a:t>startup </a:t>
            </a:r>
            <a:r>
              <a:rPr lang="en-US" dirty="0"/>
              <a:t>(</a:t>
            </a:r>
            <a:r>
              <a:rPr lang="en-US" dirty="0" err="1"/>
              <a:t>sh</a:t>
            </a:r>
            <a:r>
              <a:rPr lang="en-US" dirty="0"/>
              <a:t>, flask, etc.)</a:t>
            </a:r>
          </a:p>
          <a:p>
            <a:r>
              <a:rPr lang="en-US" dirty="0"/>
              <a:t>The </a:t>
            </a:r>
            <a:r>
              <a:rPr lang="en-US" dirty="0">
                <a:solidFill>
                  <a:srgbClr val="FFFF00"/>
                </a:solidFill>
              </a:rPr>
              <a:t>Final </a:t>
            </a:r>
            <a:r>
              <a:rPr lang="en-US" dirty="0" err="1"/>
              <a:t>Dockerfile</a:t>
            </a:r>
            <a:r>
              <a:rPr lang="en-US" dirty="0"/>
              <a:t> instruction</a:t>
            </a:r>
          </a:p>
          <a:p>
            <a:r>
              <a:rPr lang="en-US" dirty="0"/>
              <a:t>Only </a:t>
            </a:r>
            <a:r>
              <a:rPr lang="en-US" dirty="0">
                <a:solidFill>
                  <a:srgbClr val="FFFF00"/>
                </a:solidFill>
              </a:rPr>
              <a:t>one</a:t>
            </a:r>
            <a:r>
              <a:rPr lang="en-US" dirty="0"/>
              <a:t> CMD instruction allowed</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894009"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43265" y="4708752"/>
            <a:ext cx="1712969" cy="369332"/>
          </a:xfrm>
          <a:prstGeom prst="rect">
            <a:avLst/>
          </a:prstGeom>
          <a:noFill/>
        </p:spPr>
        <p:txBody>
          <a:bodyPr wrap="none" rtlCol="0">
            <a:spAutoFit/>
          </a:bodyPr>
          <a:lstStyle/>
          <a:p>
            <a:pPr algn="ctr"/>
            <a:r>
              <a:rPr lang="en-US" dirty="0"/>
              <a:t>CMD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99681" y="4210872"/>
            <a:ext cx="1228902"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28675" y="4698432"/>
            <a:ext cx="1199816" cy="369332"/>
          </a:xfrm>
          <a:prstGeom prst="rect">
            <a:avLst/>
          </a:prstGeom>
          <a:noFill/>
        </p:spPr>
        <p:txBody>
          <a:bodyPr wrap="none" rtlCol="0">
            <a:spAutoFit/>
          </a:bodyPr>
          <a:lstStyle/>
          <a:p>
            <a:pPr algn="ctr"/>
            <a:r>
              <a:rPr lang="en-US" dirty="0"/>
              <a:t>executable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797193" cy="523220"/>
          </a:xfrm>
          <a:prstGeom prst="rect">
            <a:avLst/>
          </a:prstGeom>
          <a:noFill/>
        </p:spPr>
        <p:txBody>
          <a:bodyPr wrap="none" rtlCol="0">
            <a:spAutoFit/>
          </a:bodyPr>
          <a:lstStyle/>
          <a:p>
            <a:r>
              <a:rPr lang="en-US" sz="2800" dirty="0">
                <a:solidFill>
                  <a:srgbClr val="FFFF00"/>
                </a:solidFill>
              </a:rPr>
              <a:t>CMD echo "Hello World"</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198300" cy="523220"/>
          </a:xfrm>
          <a:prstGeom prst="rect">
            <a:avLst/>
          </a:prstGeom>
          <a:noFill/>
        </p:spPr>
        <p:txBody>
          <a:bodyPr wrap="none" rtlCol="0">
            <a:spAutoFit/>
          </a:bodyPr>
          <a:lstStyle/>
          <a:p>
            <a:r>
              <a:rPr lang="en-US" sz="2800" dirty="0">
                <a:solidFill>
                  <a:srgbClr val="FFFF00"/>
                </a:solidFill>
              </a:rPr>
              <a:t>CMD flask run --host=0.0.0.0 --port=5000</a:t>
            </a:r>
          </a:p>
        </p:txBody>
      </p:sp>
    </p:spTree>
    <p:extLst>
      <p:ext uri="{BB962C8B-B14F-4D97-AF65-F5344CB8AC3E}">
        <p14:creationId xmlns:p14="http://schemas.microsoft.com/office/powerpoint/2010/main" val="156398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md" descr="vs code dockerfile cmd">
            <a:hlinkClick r:id="" action="ppaction://media"/>
            <a:extLst>
              <a:ext uri="{FF2B5EF4-FFF2-40B4-BE49-F238E27FC236}">
                <a16:creationId xmlns:a16="http://schemas.microsoft.com/office/drawing/2014/main" id="{82BD1767-D7FB-1346-8F68-4B26862865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59883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Build Docker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You have a complete </a:t>
            </a:r>
            <a:r>
              <a:rPr lang="en-US" dirty="0" err="1"/>
              <a:t>Dockerfile</a:t>
            </a:r>
            <a:r>
              <a:rPr lang="en-US" dirty="0"/>
              <a:t>, let’s do something with it!</a:t>
            </a:r>
          </a:p>
          <a:p>
            <a:r>
              <a:rPr lang="en-US" dirty="0"/>
              <a:t>Open your terminal and switch to the directory with your </a:t>
            </a:r>
            <a:r>
              <a:rPr lang="en-US" dirty="0" err="1"/>
              <a:t>Dockerfile</a:t>
            </a:r>
            <a:endParaRPr lang="en-US" dirty="0"/>
          </a:p>
          <a:p>
            <a:pPr lvl="1"/>
            <a:r>
              <a:rPr lang="en-US" sz="2800" dirty="0"/>
              <a:t>For example, </a:t>
            </a:r>
            <a:r>
              <a:rPr lang="en-US" sz="2800" b="1" i="1" dirty="0">
                <a:solidFill>
                  <a:srgbClr val="FFFF00"/>
                </a:solidFill>
              </a:rPr>
              <a:t>cd ~/code</a:t>
            </a:r>
            <a:endParaRPr lang="en-US" sz="2800" dirty="0"/>
          </a:p>
          <a:p>
            <a:r>
              <a:rPr lang="en-US" dirty="0"/>
              <a:t>Create a </a:t>
            </a:r>
            <a:r>
              <a:rPr lang="en-US" dirty="0">
                <a:solidFill>
                  <a:srgbClr val="FFFF00"/>
                </a:solidFill>
              </a:rPr>
              <a:t>Docker Image</a:t>
            </a:r>
            <a:r>
              <a:rPr lang="en-US" dirty="0"/>
              <a:t> with either of these commands:</a:t>
            </a:r>
          </a:p>
          <a:p>
            <a:pPr marL="457200" lvl="1" indent="0">
              <a:buNone/>
            </a:pPr>
            <a:r>
              <a:rPr lang="en-US" sz="2800" b="1" i="1" dirty="0">
                <a:solidFill>
                  <a:srgbClr val="FFFF00"/>
                </a:solidFill>
              </a:rPr>
              <a:t>docker build -t </a:t>
            </a:r>
            <a:r>
              <a:rPr lang="en-US" sz="2800" b="1" i="1" dirty="0" err="1">
                <a:solidFill>
                  <a:srgbClr val="FFFF00"/>
                </a:solidFill>
              </a:rPr>
              <a:t>my_image</a:t>
            </a:r>
            <a:r>
              <a:rPr lang="en-US" sz="2800" b="1" i="1" dirty="0">
                <a:solidFill>
                  <a:srgbClr val="FFFF00"/>
                </a:solidFill>
              </a:rPr>
              <a:t> .</a:t>
            </a:r>
          </a:p>
          <a:p>
            <a:pPr marL="457200" lvl="1" indent="0">
              <a:buNone/>
            </a:pPr>
            <a:r>
              <a:rPr lang="en-US" sz="2800" b="1" i="1" dirty="0">
                <a:solidFill>
                  <a:srgbClr val="FFFF00"/>
                </a:solidFill>
              </a:rPr>
              <a:t>docker image build -t </a:t>
            </a:r>
            <a:r>
              <a:rPr lang="en-US" sz="2800" b="1" i="1" dirty="0" err="1">
                <a:solidFill>
                  <a:srgbClr val="FFFF00"/>
                </a:solidFill>
              </a:rPr>
              <a:t>my_image</a:t>
            </a:r>
            <a:r>
              <a:rPr lang="en-US" sz="2800" b="1" i="1" dirty="0">
                <a:solidFill>
                  <a:srgbClr val="FFFF00"/>
                </a:solidFill>
              </a:rPr>
              <a:t> .</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38</a:t>
            </a:fld>
            <a:endParaRPr lang="en-US" dirty="0"/>
          </a:p>
        </p:txBody>
      </p:sp>
      <p:cxnSp>
        <p:nvCxnSpPr>
          <p:cNvPr id="7" name="Straight Arrow Connector 6">
            <a:extLst>
              <a:ext uri="{FF2B5EF4-FFF2-40B4-BE49-F238E27FC236}">
                <a16:creationId xmlns:a16="http://schemas.microsoft.com/office/drawing/2014/main" id="{A686258B-8CCC-2540-A552-96C9416D882B}"/>
              </a:ext>
            </a:extLst>
          </p:cNvPr>
          <p:cNvCxnSpPr>
            <a:cxnSpLocks/>
            <a:stCxn id="6" idx="1"/>
          </p:cNvCxnSpPr>
          <p:nvPr/>
        </p:nvCxnSpPr>
        <p:spPr>
          <a:xfrm flipH="1" flipV="1">
            <a:off x="5324223" y="4061316"/>
            <a:ext cx="2316138" cy="2656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C15CC1-8FA2-824E-89DC-1C3F4FEC35CE}"/>
              </a:ext>
            </a:extLst>
          </p:cNvPr>
          <p:cNvCxnSpPr>
            <a:cxnSpLocks/>
          </p:cNvCxnSpPr>
          <p:nvPr/>
        </p:nvCxnSpPr>
        <p:spPr>
          <a:xfrm flipH="1">
            <a:off x="6344809" y="4320741"/>
            <a:ext cx="1346529" cy="1690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1E0B37D-5823-7C42-BD93-7E426015F12A}"/>
              </a:ext>
            </a:extLst>
          </p:cNvPr>
          <p:cNvSpPr/>
          <p:nvPr/>
        </p:nvSpPr>
        <p:spPr>
          <a:xfrm>
            <a:off x="7640361" y="4001294"/>
            <a:ext cx="3320407" cy="6513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Don’t forget the dot!</a:t>
            </a:r>
          </a:p>
        </p:txBody>
      </p:sp>
    </p:spTree>
    <p:extLst>
      <p:ext uri="{BB962C8B-B14F-4D97-AF65-F5344CB8AC3E}">
        <p14:creationId xmlns:p14="http://schemas.microsoft.com/office/powerpoint/2010/main" val="258851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par>
                                <p:cTn id="35" presetID="9"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dissolv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first build" descr="docker image first build">
            <a:hlinkClick r:id="" action="ppaction://media"/>
            <a:extLst>
              <a:ext uri="{FF2B5EF4-FFF2-40B4-BE49-F238E27FC236}">
                <a16:creationId xmlns:a16="http://schemas.microsoft.com/office/drawing/2014/main" id="{AAEED3DE-59C3-F04C-B65A-B93CB2C6EC5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98902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F839-A9B1-C841-B0EB-A5759FA5D930}"/>
              </a:ext>
            </a:extLst>
          </p:cNvPr>
          <p:cNvSpPr>
            <a:spLocks noGrp="1"/>
          </p:cNvSpPr>
          <p:nvPr>
            <p:ph type="title"/>
          </p:nvPr>
        </p:nvSpPr>
        <p:spPr/>
        <p:txBody>
          <a:bodyPr/>
          <a:lstStyle/>
          <a:p>
            <a:r>
              <a:rPr lang="en-US" dirty="0"/>
              <a:t>Why Does Does Docker Matter?</a:t>
            </a:r>
          </a:p>
        </p:txBody>
      </p:sp>
      <p:sp>
        <p:nvSpPr>
          <p:cNvPr id="3" name="Content Placeholder 2">
            <a:extLst>
              <a:ext uri="{FF2B5EF4-FFF2-40B4-BE49-F238E27FC236}">
                <a16:creationId xmlns:a16="http://schemas.microsoft.com/office/drawing/2014/main" id="{1C39F2AF-56C8-A442-B927-5AF61B0CEE5E}"/>
              </a:ext>
            </a:extLst>
          </p:cNvPr>
          <p:cNvSpPr>
            <a:spLocks noGrp="1"/>
          </p:cNvSpPr>
          <p:nvPr>
            <p:ph idx="1"/>
          </p:nvPr>
        </p:nvSpPr>
        <p:spPr>
          <a:xfrm>
            <a:off x="838200" y="1825625"/>
            <a:ext cx="10515600" cy="1746250"/>
          </a:xfrm>
        </p:spPr>
        <p:txBody>
          <a:bodyPr/>
          <a:lstStyle/>
          <a:p>
            <a:r>
              <a:rPr lang="en-US" dirty="0"/>
              <a:t>Helps use fewer resources than virtual machines</a:t>
            </a:r>
          </a:p>
          <a:p>
            <a:r>
              <a:rPr lang="en-US" dirty="0"/>
              <a:t>Creates portability between different operating systems and clouds</a:t>
            </a:r>
          </a:p>
          <a:p>
            <a:r>
              <a:rPr lang="en-US" dirty="0"/>
              <a:t>Easy to spin up and spin down, rapidly</a:t>
            </a:r>
          </a:p>
        </p:txBody>
      </p:sp>
      <p:sp>
        <p:nvSpPr>
          <p:cNvPr id="4" name="Content Placeholder 2">
            <a:extLst>
              <a:ext uri="{FF2B5EF4-FFF2-40B4-BE49-F238E27FC236}">
                <a16:creationId xmlns:a16="http://schemas.microsoft.com/office/drawing/2014/main" id="{3ADD79F2-E412-0E45-A11E-BA98D57CE18E}"/>
              </a:ext>
            </a:extLst>
          </p:cNvPr>
          <p:cNvSpPr txBox="1">
            <a:spLocks/>
          </p:cNvSpPr>
          <p:nvPr/>
        </p:nvSpPr>
        <p:spPr>
          <a:xfrm>
            <a:off x="363880" y="4849792"/>
            <a:ext cx="11676444" cy="61345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rPr>
              <a:t>Translation – Docker helps organizations move faster, be more agile, and save money </a:t>
            </a:r>
          </a:p>
        </p:txBody>
      </p:sp>
      <p:sp>
        <p:nvSpPr>
          <p:cNvPr id="5" name="Date Placeholder 4">
            <a:extLst>
              <a:ext uri="{FF2B5EF4-FFF2-40B4-BE49-F238E27FC236}">
                <a16:creationId xmlns:a16="http://schemas.microsoft.com/office/drawing/2014/main" id="{43419DE4-1BD1-104F-9E50-A2C125BB9D3B}"/>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50D67815-2405-DE47-89A0-00548675D8B5}"/>
              </a:ext>
            </a:extLst>
          </p:cNvPr>
          <p:cNvSpPr>
            <a:spLocks noGrp="1"/>
          </p:cNvSpPr>
          <p:nvPr>
            <p:ph type="sldNum" sz="quarter" idx="12"/>
          </p:nvPr>
        </p:nvSpPr>
        <p:spPr/>
        <p:txBody>
          <a:bodyPr/>
          <a:lstStyle/>
          <a:p>
            <a:fld id="{A44B02FA-DD2D-1844-AE35-8B2EAB0CF4EF}" type="slidenum">
              <a:rPr lang="en-US" smtClean="0"/>
              <a:pPr/>
              <a:t>4</a:t>
            </a:fld>
            <a:endParaRPr lang="en-US" dirty="0"/>
          </a:p>
        </p:txBody>
      </p:sp>
    </p:spTree>
    <p:extLst>
      <p:ext uri="{BB962C8B-B14F-4D97-AF65-F5344CB8AC3E}">
        <p14:creationId xmlns:p14="http://schemas.microsoft.com/office/powerpoint/2010/main" val="28840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1"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Remove 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normAutofit/>
          </a:bodyPr>
          <a:lstStyle/>
          <a:p>
            <a:r>
              <a:rPr lang="en-US" dirty="0"/>
              <a:t>List your Docker Images with the terminal command:</a:t>
            </a:r>
          </a:p>
          <a:p>
            <a:pPr marL="457200" lvl="1" indent="0">
              <a:buNone/>
            </a:pPr>
            <a:r>
              <a:rPr lang="en-US" sz="2800" b="1" i="1" dirty="0">
                <a:solidFill>
                  <a:srgbClr val="FFFF00"/>
                </a:solidFill>
              </a:rPr>
              <a:t>docker image ls</a:t>
            </a:r>
          </a:p>
          <a:p>
            <a:r>
              <a:rPr lang="en-US" dirty="0"/>
              <a:t>Remove your Docker Image with either of these commands:</a:t>
            </a:r>
          </a:p>
          <a:p>
            <a:pPr marL="457200" lvl="1" indent="0">
              <a:buNone/>
            </a:pPr>
            <a:r>
              <a:rPr lang="en-US" sz="2800" b="1" i="1" dirty="0">
                <a:solidFill>
                  <a:srgbClr val="FFFF00"/>
                </a:solidFill>
              </a:rPr>
              <a:t>docker image rm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image rm </a:t>
            </a:r>
            <a:r>
              <a:rPr lang="en-US" sz="2800" b="1" i="1" dirty="0" err="1">
                <a:solidFill>
                  <a:srgbClr val="FF0000"/>
                </a:solidFill>
              </a:rPr>
              <a:t>image_id</a:t>
            </a:r>
            <a:r>
              <a:rPr lang="en-US" sz="2800" b="1" i="1" dirty="0">
                <a:solidFill>
                  <a:srgbClr val="FF0000"/>
                </a:solidFill>
              </a:rPr>
              <a:t> </a:t>
            </a:r>
            <a:r>
              <a:rPr lang="en-US" sz="2800" b="1" i="1" dirty="0">
                <a:solidFill>
                  <a:srgbClr val="FFFF00"/>
                </a:solidFill>
              </a:rPr>
              <a:t>(docker image rm </a:t>
            </a:r>
            <a:r>
              <a:rPr lang="en-US" sz="2800" b="1" i="1" dirty="0">
                <a:solidFill>
                  <a:srgbClr val="FF0000"/>
                </a:solidFill>
              </a:rPr>
              <a:t>6d37630d7e9b</a:t>
            </a:r>
            <a:r>
              <a:rPr lang="en-US" sz="2800" b="1" i="1" dirty="0">
                <a:solidFill>
                  <a:srgbClr val="FFFF00"/>
                </a:solidFill>
              </a:rPr>
              <a:t>)</a:t>
            </a:r>
          </a:p>
          <a:p>
            <a:r>
              <a:rPr lang="en-US" dirty="0"/>
              <a:t>In some cases, you need to use the -f option to force removal:</a:t>
            </a:r>
          </a:p>
          <a:p>
            <a:pPr marL="457200" lvl="1" indent="0">
              <a:buNone/>
            </a:pPr>
            <a:r>
              <a:rPr lang="en-US" sz="2800" b="1" i="1" dirty="0">
                <a:solidFill>
                  <a:srgbClr val="FFFF00"/>
                </a:solidFill>
              </a:rPr>
              <a:t>docker image rm -f </a:t>
            </a:r>
            <a:r>
              <a:rPr lang="en-US" sz="2800" b="1" i="1" dirty="0" err="1">
                <a:solidFill>
                  <a:srgbClr val="FFFF00"/>
                </a:solidFill>
              </a:rPr>
              <a:t>my_image</a:t>
            </a:r>
            <a:endParaRPr lang="en-US" sz="2800" b="1" i="1" dirty="0">
              <a:solidFill>
                <a:srgbClr val="FFFF00"/>
              </a:solidFill>
            </a:endParaRPr>
          </a:p>
          <a:p>
            <a:r>
              <a:rPr lang="en-US" dirty="0"/>
              <a:t>List your Docker Images again to confirm the delete:</a:t>
            </a:r>
          </a:p>
          <a:p>
            <a:pPr marL="457200" lvl="1" indent="0">
              <a:buNone/>
            </a:pPr>
            <a:r>
              <a:rPr lang="en-US" sz="2800" b="1" i="1" dirty="0">
                <a:solidFill>
                  <a:srgbClr val="FFFF00"/>
                </a:solidFill>
              </a:rPr>
              <a:t>docker image ls</a:t>
            </a:r>
          </a:p>
          <a:p>
            <a:pPr marL="457200" lvl="1" indent="0">
              <a:buNone/>
            </a:pPr>
            <a:endParaRPr lang="en-US" sz="2800" b="1" i="1" dirty="0">
              <a:solidFill>
                <a:srgbClr val="FFFF00"/>
              </a:solidFill>
            </a:endParaRPr>
          </a:p>
          <a:p>
            <a:pPr marL="457200" lvl="1" indent="0">
              <a:buNone/>
            </a:pPr>
            <a:endParaRPr lang="en-US" sz="2800" b="1" i="1" dirty="0">
              <a:solidFill>
                <a:srgbClr val="FF00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40</a:t>
            </a:fld>
            <a:endParaRPr lang="en-US" dirty="0"/>
          </a:p>
        </p:txBody>
      </p:sp>
    </p:spTree>
    <p:extLst>
      <p:ext uri="{BB962C8B-B14F-4D97-AF65-F5344CB8AC3E}">
        <p14:creationId xmlns:p14="http://schemas.microsoft.com/office/powerpoint/2010/main" val="149875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dissolv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rm" descr="docker image rm">
            <a:hlinkClick r:id="" action="ppaction://media"/>
            <a:extLst>
              <a:ext uri="{FF2B5EF4-FFF2-40B4-BE49-F238E27FC236}">
                <a16:creationId xmlns:a16="http://schemas.microsoft.com/office/drawing/2014/main" id="{2B19E16C-FFA3-8F4E-9265-578CA59AB0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01220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Image Challenge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Rebuild your Docker Image</a:t>
            </a:r>
          </a:p>
          <a:p>
            <a:r>
              <a:rPr lang="en-US" dirty="0">
                <a:solidFill>
                  <a:srgbClr val="FFFF00"/>
                </a:solidFill>
              </a:rPr>
              <a:t>What is different between the first and second builds?</a:t>
            </a:r>
          </a:p>
          <a:p>
            <a:pPr marL="0" indent="0">
              <a:buNone/>
            </a:pP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42</a:t>
            </a:fld>
            <a:endParaRPr lang="en-US" dirty="0"/>
          </a:p>
        </p:txBody>
      </p:sp>
    </p:spTree>
    <p:extLst>
      <p:ext uri="{BB962C8B-B14F-4D97-AF65-F5344CB8AC3E}">
        <p14:creationId xmlns:p14="http://schemas.microsoft.com/office/powerpoint/2010/main" val="56823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second build" descr="docker image second build">
            <a:hlinkClick r:id="" action="ppaction://media"/>
            <a:extLst>
              <a:ext uri="{FF2B5EF4-FFF2-40B4-BE49-F238E27FC236}">
                <a16:creationId xmlns:a16="http://schemas.microsoft.com/office/drawing/2014/main" id="{746683E4-099E-014F-B376-E3449D967B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592" y="3324"/>
            <a:ext cx="11484815" cy="6854676"/>
          </a:xfrm>
          <a:prstGeom prst="rect">
            <a:avLst/>
          </a:prstGeom>
        </p:spPr>
      </p:pic>
    </p:spTree>
    <p:extLst>
      <p:ext uri="{BB962C8B-B14F-4D97-AF65-F5344CB8AC3E}">
        <p14:creationId xmlns:p14="http://schemas.microsoft.com/office/powerpoint/2010/main" val="188909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Run Docker Containers</a:t>
            </a:r>
          </a:p>
        </p:txBody>
      </p:sp>
    </p:spTree>
    <p:extLst>
      <p:ext uri="{BB962C8B-B14F-4D97-AF65-F5344CB8AC3E}">
        <p14:creationId xmlns:p14="http://schemas.microsoft.com/office/powerpoint/2010/main" val="166723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Containers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Ephemeral instances of Docker Images</a:t>
            </a:r>
          </a:p>
          <a:p>
            <a:r>
              <a:rPr lang="en-US" dirty="0"/>
              <a:t>List your Docker Containers with the terminal command:</a:t>
            </a:r>
          </a:p>
          <a:p>
            <a:pPr marL="457200" lvl="1" indent="0">
              <a:buNone/>
            </a:pPr>
            <a:r>
              <a:rPr lang="en-US" sz="2800" b="1" i="1" dirty="0">
                <a:solidFill>
                  <a:srgbClr val="FFFF00"/>
                </a:solidFill>
              </a:rPr>
              <a:t>docker container ls -a</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45</a:t>
            </a:fld>
            <a:endParaRPr lang="en-US" dirty="0"/>
          </a:p>
        </p:txBody>
      </p:sp>
    </p:spTree>
    <p:extLst>
      <p:ext uri="{BB962C8B-B14F-4D97-AF65-F5344CB8AC3E}">
        <p14:creationId xmlns:p14="http://schemas.microsoft.com/office/powerpoint/2010/main" val="385097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ls -a" descr="docker container ls -a">
            <a:hlinkClick r:id="" action="ppaction://media"/>
            <a:extLst>
              <a:ext uri="{FF2B5EF4-FFF2-40B4-BE49-F238E27FC236}">
                <a16:creationId xmlns:a16="http://schemas.microsoft.com/office/drawing/2014/main" id="{3B6954E9-DE7C-B540-95BD-8C4A4A0A40F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46211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7B5DF8-FFC1-6546-AF26-318AC860362D}"/>
              </a:ext>
            </a:extLst>
          </p:cNvPr>
          <p:cNvSpPr/>
          <p:nvPr/>
        </p:nvSpPr>
        <p:spPr>
          <a:xfrm>
            <a:off x="1287058" y="5457529"/>
            <a:ext cx="9651018" cy="468708"/>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Flags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r>
              <a:rPr lang="en-US" dirty="0"/>
              <a:t>Several command flags are necessary to run a Docker Container</a:t>
            </a:r>
          </a:p>
          <a:p>
            <a:pPr marL="457200" lvl="1" indent="0">
              <a:buNone/>
            </a:pPr>
            <a:r>
              <a:rPr lang="en-US" sz="2800" b="1" i="1" dirty="0">
                <a:solidFill>
                  <a:srgbClr val="FFFF00"/>
                </a:solidFill>
              </a:rPr>
              <a:t>docker container run [FLAGS] </a:t>
            </a:r>
            <a:r>
              <a:rPr lang="en-US" sz="2800" b="1" i="1" dirty="0" err="1">
                <a:solidFill>
                  <a:srgbClr val="FFFF00"/>
                </a:solidFill>
              </a:rPr>
              <a:t>image_name</a:t>
            </a:r>
            <a:endParaRPr lang="en-US" sz="2800" dirty="0"/>
          </a:p>
          <a:p>
            <a:pPr lvl="1"/>
            <a:r>
              <a:rPr lang="en-US" dirty="0">
                <a:solidFill>
                  <a:srgbClr val="FFFF00"/>
                </a:solidFill>
              </a:rPr>
              <a:t>-</a:t>
            </a:r>
            <a:r>
              <a:rPr lang="en-US" dirty="0" err="1">
                <a:solidFill>
                  <a:srgbClr val="FFFF00"/>
                </a:solidFill>
              </a:rPr>
              <a:t>i</a:t>
            </a:r>
            <a:r>
              <a:rPr lang="en-US" dirty="0">
                <a:solidFill>
                  <a:srgbClr val="FFFF00"/>
                </a:solidFill>
              </a:rPr>
              <a:t> </a:t>
            </a:r>
            <a:r>
              <a:rPr lang="en-US" dirty="0"/>
              <a:t>– interactive mode</a:t>
            </a:r>
          </a:p>
          <a:p>
            <a:pPr lvl="1"/>
            <a:r>
              <a:rPr lang="en-US" dirty="0">
                <a:solidFill>
                  <a:srgbClr val="FFFF00"/>
                </a:solidFill>
              </a:rPr>
              <a:t>-t </a:t>
            </a:r>
            <a:r>
              <a:rPr lang="en-US" dirty="0"/>
              <a:t>– create a pseudo-TTY session</a:t>
            </a:r>
          </a:p>
          <a:p>
            <a:pPr lvl="1"/>
            <a:r>
              <a:rPr lang="en-US" dirty="0">
                <a:solidFill>
                  <a:srgbClr val="FFFF00"/>
                </a:solidFill>
              </a:rPr>
              <a:t>--name </a:t>
            </a:r>
            <a:r>
              <a:rPr lang="en-US" i="1" dirty="0" err="1">
                <a:solidFill>
                  <a:srgbClr val="FFFF00"/>
                </a:solidFill>
              </a:rPr>
              <a:t>my_container</a:t>
            </a:r>
            <a:r>
              <a:rPr lang="en-US" i="1" dirty="0">
                <a:solidFill>
                  <a:srgbClr val="FFFF00"/>
                </a:solidFill>
              </a:rPr>
              <a:t> </a:t>
            </a:r>
            <a:r>
              <a:rPr lang="en-US" dirty="0"/>
              <a:t>– assign a name to the container</a:t>
            </a:r>
            <a:endParaRPr lang="en-US" dirty="0">
              <a:solidFill>
                <a:srgbClr val="FFFF00"/>
              </a:solidFill>
            </a:endParaRPr>
          </a:p>
          <a:p>
            <a:pPr lvl="1"/>
            <a:r>
              <a:rPr lang="en-US" dirty="0">
                <a:solidFill>
                  <a:srgbClr val="FFFF00"/>
                </a:solidFill>
              </a:rPr>
              <a:t>-v </a:t>
            </a:r>
            <a:r>
              <a:rPr lang="en-US" i="1" dirty="0" err="1">
                <a:solidFill>
                  <a:srgbClr val="FFFF00"/>
                </a:solidFill>
              </a:rPr>
              <a:t>host_dir:container_dir</a:t>
            </a:r>
            <a:r>
              <a:rPr lang="en-US" i="1" dirty="0">
                <a:solidFill>
                  <a:srgbClr val="FFFF00"/>
                </a:solidFill>
              </a:rPr>
              <a:t> </a:t>
            </a:r>
            <a:r>
              <a:rPr lang="en-US" dirty="0"/>
              <a:t>– mount a volume to the container</a:t>
            </a:r>
          </a:p>
          <a:p>
            <a:pPr lvl="1"/>
            <a:r>
              <a:rPr lang="en-US" dirty="0">
                <a:solidFill>
                  <a:srgbClr val="FFFF00"/>
                </a:solidFill>
              </a:rPr>
              <a:t>-p </a:t>
            </a:r>
            <a:r>
              <a:rPr lang="en-US" i="1" dirty="0" err="1">
                <a:solidFill>
                  <a:srgbClr val="FFFF00"/>
                </a:solidFill>
              </a:rPr>
              <a:t>host_port:container_port</a:t>
            </a:r>
            <a:r>
              <a:rPr lang="en-US" dirty="0">
                <a:solidFill>
                  <a:srgbClr val="FFFF00"/>
                </a:solidFill>
              </a:rPr>
              <a:t> </a:t>
            </a:r>
            <a:r>
              <a:rPr lang="en-US" dirty="0"/>
              <a:t>– publish a container port to the host</a:t>
            </a:r>
          </a:p>
          <a:p>
            <a:pPr lvl="1"/>
            <a:r>
              <a:rPr lang="en-US" dirty="0">
                <a:solidFill>
                  <a:srgbClr val="FFFF00"/>
                </a:solidFill>
              </a:rPr>
              <a:t>-d </a:t>
            </a:r>
            <a:r>
              <a:rPr lang="en-US" dirty="0"/>
              <a:t>– run the container in the background (detached mode)</a:t>
            </a:r>
          </a:p>
          <a:p>
            <a:pPr lvl="1"/>
            <a:r>
              <a:rPr lang="en-US" dirty="0">
                <a:solidFill>
                  <a:srgbClr val="FFFF00"/>
                </a:solidFill>
              </a:rPr>
              <a:t>--rm </a:t>
            </a:r>
            <a:r>
              <a:rPr lang="en-US" dirty="0"/>
              <a:t>– automatically remove the container on exit</a:t>
            </a:r>
          </a:p>
          <a:p>
            <a:pPr lvl="1"/>
            <a:r>
              <a:rPr lang="en-US" i="1" dirty="0" err="1">
                <a:solidFill>
                  <a:srgbClr val="FFFF00"/>
                </a:solidFill>
              </a:rPr>
              <a:t>image_name</a:t>
            </a:r>
            <a:r>
              <a:rPr lang="en-US" dirty="0">
                <a:solidFill>
                  <a:srgbClr val="FFFF00"/>
                </a:solidFill>
              </a:rPr>
              <a:t> </a:t>
            </a:r>
            <a:r>
              <a:rPr lang="en-US" dirty="0"/>
              <a:t>– specify the source image name for the container</a:t>
            </a:r>
          </a:p>
          <a:p>
            <a:pPr marL="0" indent="0">
              <a:buNone/>
            </a:pP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47</a:t>
            </a:fld>
            <a:endParaRPr lang="en-US" dirty="0"/>
          </a:p>
        </p:txBody>
      </p:sp>
      <p:sp>
        <p:nvSpPr>
          <p:cNvPr id="6" name="Rectangle 5">
            <a:extLst>
              <a:ext uri="{FF2B5EF4-FFF2-40B4-BE49-F238E27FC236}">
                <a16:creationId xmlns:a16="http://schemas.microsoft.com/office/drawing/2014/main" id="{806022CC-73A3-EA4B-B350-4C531C27A22B}"/>
              </a:ext>
            </a:extLst>
          </p:cNvPr>
          <p:cNvSpPr/>
          <p:nvPr/>
        </p:nvSpPr>
        <p:spPr>
          <a:xfrm>
            <a:off x="1287058" y="2726286"/>
            <a:ext cx="7323541" cy="12091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4726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dissolv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dissolve">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dissolve">
                                      <p:cBhvr>
                                        <p:cTn id="6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build="p" bldLvl="2"/>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b="1" i="1" dirty="0">
                <a:solidFill>
                  <a:srgbClr val="FFFF00"/>
                </a:solidFill>
              </a:rPr>
              <a:t>docker container run -it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dirty="0"/>
          </a:p>
          <a:p>
            <a:r>
              <a:rPr lang="en-US" sz="2400" dirty="0"/>
              <a:t>Create a Container named </a:t>
            </a:r>
            <a:r>
              <a:rPr lang="en-US" sz="2400" dirty="0" err="1">
                <a:solidFill>
                  <a:srgbClr val="FFFF00"/>
                </a:solidFill>
              </a:rPr>
              <a:t>my_cont</a:t>
            </a:r>
            <a:r>
              <a:rPr lang="en-US" sz="2400" dirty="0"/>
              <a:t> from the </a:t>
            </a:r>
            <a:r>
              <a:rPr lang="en-US" sz="2400" dirty="0" err="1">
                <a:solidFill>
                  <a:srgbClr val="FFFF00"/>
                </a:solidFill>
              </a:rPr>
              <a:t>my_image</a:t>
            </a:r>
            <a:r>
              <a:rPr lang="en-US" sz="2400" dirty="0"/>
              <a:t> Image</a:t>
            </a:r>
            <a:endParaRPr lang="en-US" sz="2400" dirty="0">
              <a:solidFill>
                <a:srgbClr val="FFFF00"/>
              </a:solidFill>
            </a:endParaRPr>
          </a:p>
          <a:p>
            <a:r>
              <a:rPr lang="en-US" sz="2400" dirty="0"/>
              <a:t>Use interactive mode with a pseudo-TTY session</a:t>
            </a:r>
          </a:p>
          <a:p>
            <a:pPr marL="0" indent="0">
              <a:buNone/>
            </a:pPr>
            <a:r>
              <a:rPr lang="en-US" b="1" i="1" dirty="0">
                <a:solidFill>
                  <a:srgbClr val="FFFF00"/>
                </a:solidFill>
              </a:rPr>
              <a:t>docker container run -</a:t>
            </a:r>
            <a:r>
              <a:rPr lang="en-US" b="1" i="1" dirty="0" err="1">
                <a:solidFill>
                  <a:srgbClr val="FFFF00"/>
                </a:solidFill>
              </a:rPr>
              <a:t>itv</a:t>
            </a:r>
            <a:r>
              <a:rPr lang="en-US" b="1" i="1" dirty="0">
                <a:solidFill>
                  <a:srgbClr val="FFFF00"/>
                </a:solidFill>
              </a:rPr>
              <a:t> /code:/app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Mount the local folder </a:t>
            </a:r>
            <a:r>
              <a:rPr lang="en-US" sz="2400" dirty="0">
                <a:solidFill>
                  <a:srgbClr val="FFFF00"/>
                </a:solidFill>
              </a:rPr>
              <a:t>/code </a:t>
            </a:r>
            <a:r>
              <a:rPr lang="en-US" sz="2400" dirty="0"/>
              <a:t>the container folder </a:t>
            </a:r>
            <a:r>
              <a:rPr lang="en-US" sz="2400" dirty="0">
                <a:solidFill>
                  <a:srgbClr val="FFFF00"/>
                </a:solidFill>
              </a:rPr>
              <a:t>/app</a:t>
            </a:r>
          </a:p>
          <a:p>
            <a:pPr marL="0" indent="0">
              <a:buNone/>
            </a:pPr>
            <a:r>
              <a:rPr lang="en-US" b="1" i="1" dirty="0">
                <a:solidFill>
                  <a:srgbClr val="FFFF00"/>
                </a:solidFill>
              </a:rPr>
              <a:t>docker container run -</a:t>
            </a:r>
            <a:r>
              <a:rPr lang="en-US" b="1" i="1" dirty="0" err="1">
                <a:solidFill>
                  <a:srgbClr val="FFFF00"/>
                </a:solidFill>
              </a:rPr>
              <a:t>dp</a:t>
            </a:r>
            <a:r>
              <a:rPr lang="en-US" b="1" i="1" dirty="0">
                <a:solidFill>
                  <a:srgbClr val="FFFF00"/>
                </a:solidFill>
              </a:rPr>
              <a:t> 8443:443 --name --rm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Run the Container in background (detached) mode</a:t>
            </a:r>
          </a:p>
          <a:p>
            <a:r>
              <a:rPr lang="en-US" sz="2400" dirty="0"/>
              <a:t>Forward the local (host) TCP port </a:t>
            </a:r>
            <a:r>
              <a:rPr lang="en-US" sz="2400" dirty="0">
                <a:solidFill>
                  <a:srgbClr val="FFFF00"/>
                </a:solidFill>
              </a:rPr>
              <a:t>8443 </a:t>
            </a:r>
            <a:r>
              <a:rPr lang="en-US" sz="2400" dirty="0"/>
              <a:t>to the container TCP port </a:t>
            </a:r>
            <a:r>
              <a:rPr lang="en-US" sz="2400" dirty="0">
                <a:solidFill>
                  <a:srgbClr val="FFFF00"/>
                </a:solidFill>
              </a:rPr>
              <a:t>443</a:t>
            </a:r>
          </a:p>
          <a:p>
            <a:r>
              <a:rPr lang="en-US" sz="2400" dirty="0"/>
              <a:t>Remove the container when it stops</a:t>
            </a:r>
          </a:p>
          <a:p>
            <a:pPr marL="0" indent="0">
              <a:buNone/>
            </a:pPr>
            <a:endParaRPr lang="en-US" sz="2400"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48</a:t>
            </a:fld>
            <a:endParaRPr lang="en-US" dirty="0"/>
          </a:p>
        </p:txBody>
      </p:sp>
    </p:spTree>
    <p:extLst>
      <p:ext uri="{BB962C8B-B14F-4D97-AF65-F5344CB8AC3E}">
        <p14:creationId xmlns:p14="http://schemas.microsoft.com/office/powerpoint/2010/main" val="322343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Create a Docker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your Docker Image to create a Docker Container</a:t>
            </a:r>
          </a:p>
          <a:p>
            <a:pPr marL="457200" lvl="1" indent="0">
              <a:buNone/>
            </a:pPr>
            <a:r>
              <a:rPr lang="en-US" sz="2800" b="1" i="1" dirty="0">
                <a:solidFill>
                  <a:srgbClr val="FFFF00"/>
                </a:solidFill>
              </a:rPr>
              <a:t>docker container run -it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Exit interactive terminal mode with the escape key sequence</a:t>
            </a:r>
          </a:p>
          <a:p>
            <a:pPr marL="457200" lvl="1" indent="0">
              <a:buNone/>
            </a:pPr>
            <a:r>
              <a:rPr lang="en-US" sz="2800" b="1" i="1" dirty="0">
                <a:solidFill>
                  <a:srgbClr val="FFFF00"/>
                </a:solidFill>
              </a:rPr>
              <a:t>control + p + q</a:t>
            </a:r>
          </a:p>
          <a:p>
            <a:r>
              <a:rPr lang="en-US" dirty="0"/>
              <a:t>List your Docker Containers</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49</a:t>
            </a:fld>
            <a:endParaRPr lang="en-US" dirty="0"/>
          </a:p>
        </p:txBody>
      </p:sp>
    </p:spTree>
    <p:extLst>
      <p:ext uri="{BB962C8B-B14F-4D97-AF65-F5344CB8AC3E}">
        <p14:creationId xmlns:p14="http://schemas.microsoft.com/office/powerpoint/2010/main" val="2908519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Docker?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04727" y="1802476"/>
            <a:ext cx="11782546" cy="2294962"/>
          </a:xfrm>
        </p:spPr>
        <p:txBody>
          <a:bodyPr>
            <a:normAutofit/>
          </a:bodyPr>
          <a:lstStyle/>
          <a:p>
            <a:pPr marL="0" indent="0" algn="ctr">
              <a:buNone/>
            </a:pPr>
            <a:r>
              <a:rPr lang="en-US" i="1" dirty="0"/>
              <a:t>“Docker is a set of platform as a service products that use </a:t>
            </a:r>
            <a:r>
              <a:rPr lang="en-US" b="1" i="1" dirty="0">
                <a:solidFill>
                  <a:srgbClr val="FFFF00"/>
                </a:solidFill>
              </a:rPr>
              <a:t>OS-level virtualization</a:t>
            </a:r>
            <a:r>
              <a:rPr lang="en-US" i="1" dirty="0">
                <a:solidFill>
                  <a:srgbClr val="FFFF00"/>
                </a:solidFill>
              </a:rPr>
              <a:t> </a:t>
            </a:r>
            <a:r>
              <a:rPr lang="en-US" i="1" dirty="0"/>
              <a:t>to deliver software in packages called </a:t>
            </a:r>
            <a:r>
              <a:rPr lang="en-US" b="1" i="1" dirty="0">
                <a:solidFill>
                  <a:srgbClr val="FFFF00"/>
                </a:solidFill>
              </a:rPr>
              <a:t>containers</a:t>
            </a:r>
            <a:r>
              <a:rPr lang="en-US" i="1" dirty="0"/>
              <a:t>. Containers are isolated from one another and bundle their own software, libraries and configuration files; they can communicate with each other through well-defined channels.”</a:t>
            </a:r>
          </a:p>
          <a:p>
            <a:pPr marL="0" indent="0" algn="ctr">
              <a:buNone/>
            </a:pPr>
            <a:r>
              <a:rPr lang="en-US" dirty="0">
                <a:hlinkClick r:id="rId3"/>
              </a:rPr>
              <a:t>https://en.wikipedia.org/wiki/Docker_%28software%29</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Okay…then what in the heck is a container?</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5</a:t>
            </a:fld>
            <a:endParaRPr lang="en-US" dirty="0"/>
          </a:p>
        </p:txBody>
      </p:sp>
    </p:spTree>
    <p:extLst>
      <p:ext uri="{BB962C8B-B14F-4D97-AF65-F5344CB8AC3E}">
        <p14:creationId xmlns:p14="http://schemas.microsoft.com/office/powerpoint/2010/main" val="218269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un with ls -a" descr="docker container run with ls -a">
            <a:hlinkClick r:id="" action="ppaction://media"/>
            <a:extLst>
              <a:ext uri="{FF2B5EF4-FFF2-40B4-BE49-F238E27FC236}">
                <a16:creationId xmlns:a16="http://schemas.microsoft.com/office/drawing/2014/main" id="{81735101-A184-1245-9FE9-1696B910F0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80181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Attach to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Attach to your running container</a:t>
            </a:r>
          </a:p>
          <a:p>
            <a:pPr marL="457200" lvl="1" indent="0">
              <a:buNone/>
            </a:pPr>
            <a:r>
              <a:rPr lang="en-US" sz="2800" b="1" i="1" dirty="0">
                <a:solidFill>
                  <a:srgbClr val="FFFF00"/>
                </a:solidFill>
              </a:rPr>
              <a:t>docker container attach </a:t>
            </a:r>
            <a:r>
              <a:rPr lang="en-US" sz="2800" b="1" i="1" dirty="0" err="1">
                <a:solidFill>
                  <a:srgbClr val="FFFF00"/>
                </a:solidFill>
              </a:rPr>
              <a:t>my_cont</a:t>
            </a:r>
            <a:endParaRPr lang="en-US" sz="2800" b="1" i="1" dirty="0">
              <a:solidFill>
                <a:srgbClr val="FFFF00"/>
              </a:solidFill>
            </a:endParaRPr>
          </a:p>
          <a:p>
            <a:r>
              <a:rPr lang="en-US" dirty="0"/>
              <a:t>Locate the Python script in your container</a:t>
            </a:r>
          </a:p>
          <a:p>
            <a:pPr marL="457200" lvl="1" indent="0">
              <a:buNone/>
            </a:pPr>
            <a:r>
              <a:rPr lang="en-US" sz="2800" b="1" i="1" dirty="0">
                <a:solidFill>
                  <a:srgbClr val="FFFF00"/>
                </a:solidFill>
              </a:rPr>
              <a:t>ls -l</a:t>
            </a:r>
          </a:p>
          <a:p>
            <a:r>
              <a:rPr lang="en-US" dirty="0"/>
              <a:t>Run the Python script in your container</a:t>
            </a:r>
          </a:p>
          <a:p>
            <a:pPr marL="457200" lvl="1" indent="0">
              <a:buNone/>
            </a:pPr>
            <a:r>
              <a:rPr lang="en-US" sz="2800" b="1" i="1" dirty="0">
                <a:solidFill>
                  <a:srgbClr val="FFFF00"/>
                </a:solidFill>
              </a:rPr>
              <a:t>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51</a:t>
            </a:fld>
            <a:endParaRPr lang="en-US" dirty="0"/>
          </a:p>
        </p:txBody>
      </p:sp>
    </p:spTree>
    <p:extLst>
      <p:ext uri="{BB962C8B-B14F-4D97-AF65-F5344CB8AC3E}">
        <p14:creationId xmlns:p14="http://schemas.microsoft.com/office/powerpoint/2010/main" val="383541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ocker container attach with python" descr="docker container attach with python">
            <a:hlinkClick r:id="" action="ppaction://media"/>
            <a:extLst>
              <a:ext uri="{FF2B5EF4-FFF2-40B4-BE49-F238E27FC236}">
                <a16:creationId xmlns:a16="http://schemas.microsoft.com/office/drawing/2014/main" id="{0755A4B5-5320-F944-A9DC-49A0CB78DF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4763"/>
            <a:ext cx="11482405" cy="6853237"/>
          </a:xfrm>
          <a:prstGeom prst="rect">
            <a:avLst/>
          </a:prstGeom>
        </p:spPr>
      </p:pic>
    </p:spTree>
    <p:extLst>
      <p:ext uri="{BB962C8B-B14F-4D97-AF65-F5344CB8AC3E}">
        <p14:creationId xmlns:p14="http://schemas.microsoft.com/office/powerpoint/2010/main" val="227904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8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53</a:t>
            </a:fld>
            <a:endParaRPr lang="en-US" dirty="0"/>
          </a:p>
        </p:txBody>
      </p:sp>
    </p:spTree>
    <p:extLst>
      <p:ext uri="{BB962C8B-B14F-4D97-AF65-F5344CB8AC3E}">
        <p14:creationId xmlns:p14="http://schemas.microsoft.com/office/powerpoint/2010/main" val="98197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stop imv" descr="docker container stop imv">
            <a:hlinkClick r:id="" action="ppaction://media"/>
            <a:extLst>
              <a:ext uri="{FF2B5EF4-FFF2-40B4-BE49-F238E27FC236}">
                <a16:creationId xmlns:a16="http://schemas.microsoft.com/office/drawing/2014/main" id="{2F27E671-56DD-F84A-81E0-D45880B5B00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4763"/>
            <a:ext cx="12192000" cy="6858000"/>
          </a:xfrm>
          <a:prstGeom prst="rect">
            <a:avLst/>
          </a:prstGeom>
        </p:spPr>
      </p:pic>
    </p:spTree>
    <p:extLst>
      <p:ext uri="{BB962C8B-B14F-4D97-AF65-F5344CB8AC3E}">
        <p14:creationId xmlns:p14="http://schemas.microsoft.com/office/powerpoint/2010/main" val="331142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6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Start a Stopped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Start your stopped container</a:t>
            </a:r>
          </a:p>
          <a:p>
            <a:pPr marL="457200" lvl="1" indent="0">
              <a:buNone/>
            </a:pPr>
            <a:r>
              <a:rPr lang="en-US" sz="2800" b="1" i="1" dirty="0">
                <a:solidFill>
                  <a:srgbClr val="FFFF00"/>
                </a:solidFill>
              </a:rPr>
              <a:t>docker container start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55</a:t>
            </a:fld>
            <a:endParaRPr lang="en-US" dirty="0"/>
          </a:p>
        </p:txBody>
      </p:sp>
    </p:spTree>
    <p:extLst>
      <p:ext uri="{BB962C8B-B14F-4D97-AF65-F5344CB8AC3E}">
        <p14:creationId xmlns:p14="http://schemas.microsoft.com/office/powerpoint/2010/main" val="40187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start" descr="docker container start">
            <a:hlinkClick r:id="" action="ppaction://media"/>
            <a:extLst>
              <a:ext uri="{FF2B5EF4-FFF2-40B4-BE49-F238E27FC236}">
                <a16:creationId xmlns:a16="http://schemas.microsoft.com/office/drawing/2014/main" id="{67B571E1-E906-344F-B972-AFF3AB6B3D1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90523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3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Remove your stopped container</a:t>
            </a:r>
          </a:p>
          <a:p>
            <a:pPr marL="457200" lvl="1" indent="0">
              <a:buNone/>
            </a:pPr>
            <a:r>
              <a:rPr lang="en-US" sz="2800" b="1" i="1" dirty="0">
                <a:solidFill>
                  <a:srgbClr val="FFFF00"/>
                </a:solidFill>
              </a:rPr>
              <a:t>docker container rm </a:t>
            </a:r>
            <a:r>
              <a:rPr lang="en-US" sz="2800" b="1" i="1" dirty="0" err="1">
                <a:solidFill>
                  <a:srgbClr val="FFFF00"/>
                </a:solidFill>
              </a:rPr>
              <a:t>my_cont</a:t>
            </a:r>
            <a:endParaRPr lang="en-US" sz="2800" b="1" i="1" dirty="0">
              <a:solidFill>
                <a:srgbClr val="FFFF00"/>
              </a:solidFill>
            </a:endParaRPr>
          </a:p>
          <a:p>
            <a:r>
              <a:rPr lang="en-US" dirty="0"/>
              <a:t>List your Docker Containers again, to see the result of the removal</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57</a:t>
            </a:fld>
            <a:endParaRPr lang="en-US" dirty="0"/>
          </a:p>
        </p:txBody>
      </p:sp>
    </p:spTree>
    <p:extLst>
      <p:ext uri="{BB962C8B-B14F-4D97-AF65-F5344CB8AC3E}">
        <p14:creationId xmlns:p14="http://schemas.microsoft.com/office/powerpoint/2010/main" val="5045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m imv" descr="docker container rm imv">
            <a:hlinkClick r:id="" action="ppaction://media"/>
            <a:extLst>
              <a:ext uri="{FF2B5EF4-FFF2-40B4-BE49-F238E27FC236}">
                <a16:creationId xmlns:a16="http://schemas.microsoft.com/office/drawing/2014/main" id="{B4107024-18CC-DA4E-8D01-C5B2FF2DB4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7938"/>
            <a:ext cx="12192000" cy="6858000"/>
          </a:xfrm>
          <a:prstGeom prst="rect">
            <a:avLst/>
          </a:prstGeom>
        </p:spPr>
      </p:pic>
    </p:spTree>
    <p:extLst>
      <p:ext uri="{BB962C8B-B14F-4D97-AF65-F5344CB8AC3E}">
        <p14:creationId xmlns:p14="http://schemas.microsoft.com/office/powerpoint/2010/main" val="102052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a:xfrm>
            <a:off x="571500" y="365125"/>
            <a:ext cx="11620500" cy="1325563"/>
          </a:xfrm>
        </p:spPr>
        <p:txBody>
          <a:bodyPr/>
          <a:lstStyle/>
          <a:p>
            <a:r>
              <a:rPr lang="en-US" dirty="0"/>
              <a:t>Create a Docker Container With a Mapped Volume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000014" cy="4667251"/>
          </a:xfrm>
        </p:spPr>
        <p:txBody>
          <a:bodyPr>
            <a:normAutofit fontScale="92500" lnSpcReduction="10000"/>
          </a:bodyPr>
          <a:lstStyle/>
          <a:p>
            <a:r>
              <a:rPr lang="en-US" dirty="0"/>
              <a:t>Create a new directory and file on your host computer</a:t>
            </a:r>
          </a:p>
          <a:p>
            <a:pPr marL="457200" lvl="1" indent="0">
              <a:buNone/>
            </a:pPr>
            <a:r>
              <a:rPr lang="en-US" sz="2800" b="1" i="1" dirty="0" err="1">
                <a:solidFill>
                  <a:srgbClr val="FFFF00"/>
                </a:solidFill>
              </a:rPr>
              <a:t>mkdir</a:t>
            </a:r>
            <a:r>
              <a:rPr lang="en-US" sz="2800" b="1" i="1" dirty="0">
                <a:solidFill>
                  <a:srgbClr val="FFFF00"/>
                </a:solidFill>
              </a:rPr>
              <a:t> </a:t>
            </a:r>
            <a:r>
              <a:rPr lang="en-US" sz="2800" b="1" i="1" dirty="0" err="1">
                <a:solidFill>
                  <a:srgbClr val="FFFF00"/>
                </a:solidFill>
              </a:rPr>
              <a:t>my_dir</a:t>
            </a:r>
            <a:endParaRPr lang="en-US" sz="2800" b="1" i="1" dirty="0">
              <a:solidFill>
                <a:srgbClr val="FFFF00"/>
              </a:solidFill>
            </a:endParaRPr>
          </a:p>
          <a:p>
            <a:pPr marL="457200" lvl="1" indent="0">
              <a:buNone/>
            </a:pPr>
            <a:r>
              <a:rPr lang="en-US" sz="2800" b="1" i="1" dirty="0">
                <a:solidFill>
                  <a:srgbClr val="FFFF00"/>
                </a:solidFill>
              </a:rPr>
              <a:t>cd </a:t>
            </a:r>
            <a:r>
              <a:rPr lang="en-US" sz="2800" b="1" i="1" dirty="0" err="1">
                <a:solidFill>
                  <a:srgbClr val="FFFF00"/>
                </a:solidFill>
              </a:rPr>
              <a:t>my_dir</a:t>
            </a:r>
            <a:endParaRPr lang="en-US" dirty="0"/>
          </a:p>
          <a:p>
            <a:pPr marL="457200" lvl="1" indent="0">
              <a:buNone/>
            </a:pPr>
            <a:r>
              <a:rPr lang="en-US" sz="2800" b="1" i="1" dirty="0">
                <a:solidFill>
                  <a:srgbClr val="FFFF00"/>
                </a:solidFill>
              </a:rPr>
              <a:t>vi </a:t>
            </a:r>
            <a:r>
              <a:rPr lang="en-US" sz="2800" b="1" i="1" dirty="0" err="1">
                <a:solidFill>
                  <a:srgbClr val="FFFF00"/>
                </a:solidFill>
              </a:rPr>
              <a:t>my_file</a:t>
            </a:r>
            <a:endParaRPr lang="en-US" sz="2800" b="1" i="1" dirty="0">
              <a:solidFill>
                <a:srgbClr val="FFFF00"/>
              </a:solidFill>
            </a:endParaRPr>
          </a:p>
          <a:p>
            <a:pPr marL="914400" lvl="2" indent="0">
              <a:buNone/>
            </a:pPr>
            <a:r>
              <a:rPr lang="en-US" sz="2400" b="1" i="1" dirty="0"/>
              <a:t>Press </a:t>
            </a:r>
            <a:r>
              <a:rPr lang="en-US" sz="2400" b="1" i="1" dirty="0" err="1">
                <a:solidFill>
                  <a:srgbClr val="FFFF00"/>
                </a:solidFill>
              </a:rPr>
              <a:t>i</a:t>
            </a:r>
            <a:r>
              <a:rPr lang="en-US" sz="2400" b="1" i="1" dirty="0">
                <a:solidFill>
                  <a:srgbClr val="FFFF00"/>
                </a:solidFill>
              </a:rPr>
              <a:t> </a:t>
            </a:r>
            <a:r>
              <a:rPr lang="en-US" sz="2400" b="1" i="1" dirty="0"/>
              <a:t>to insert text,</a:t>
            </a:r>
            <a:r>
              <a:rPr lang="en-US" sz="2400" b="1" i="1" dirty="0">
                <a:solidFill>
                  <a:srgbClr val="FFFF00"/>
                </a:solidFill>
              </a:rPr>
              <a:t> type some text</a:t>
            </a:r>
            <a:r>
              <a:rPr lang="en-US" sz="2400" b="1" i="1" dirty="0"/>
              <a:t>, press </a:t>
            </a:r>
            <a:r>
              <a:rPr lang="en-US" sz="2400" b="1" i="1" dirty="0">
                <a:solidFill>
                  <a:srgbClr val="FFFF00"/>
                </a:solidFill>
              </a:rPr>
              <a:t>escape</a:t>
            </a:r>
          </a:p>
          <a:p>
            <a:pPr marL="914400" lvl="2" indent="0">
              <a:buNone/>
            </a:pPr>
            <a:r>
              <a:rPr lang="en-US" sz="2400" b="1" i="1" dirty="0"/>
              <a:t>Type </a:t>
            </a:r>
            <a:r>
              <a:rPr lang="en-US" sz="2400" b="1" i="1" dirty="0">
                <a:solidFill>
                  <a:srgbClr val="FFFF00"/>
                </a:solidFill>
              </a:rPr>
              <a:t>:x</a:t>
            </a:r>
            <a:r>
              <a:rPr lang="en-US" sz="2400" b="1" i="1" dirty="0"/>
              <a:t> and press </a:t>
            </a:r>
            <a:r>
              <a:rPr lang="en-US" sz="2400" b="1" i="1" dirty="0">
                <a:solidFill>
                  <a:srgbClr val="FFFF00"/>
                </a:solidFill>
              </a:rPr>
              <a:t>Enter/Return</a:t>
            </a:r>
            <a:r>
              <a:rPr lang="en-US" sz="2400" b="1" i="1" dirty="0"/>
              <a:t> to save and exit</a:t>
            </a:r>
          </a:p>
          <a:p>
            <a:r>
              <a:rPr lang="en-US" dirty="0"/>
              <a:t>Use your Docker Image to create a Docker Container</a:t>
            </a:r>
          </a:p>
          <a:p>
            <a:pPr marL="457200" lvl="1" indent="0">
              <a:buNone/>
            </a:pPr>
            <a:r>
              <a:rPr lang="en-US" sz="2800" b="1" i="1" dirty="0">
                <a:solidFill>
                  <a:srgbClr val="FFFF00"/>
                </a:solidFill>
              </a:rPr>
              <a:t>docker container run -</a:t>
            </a:r>
            <a:r>
              <a:rPr lang="en-US" sz="2800" b="1" i="1" dirty="0" err="1">
                <a:solidFill>
                  <a:srgbClr val="FFFF00"/>
                </a:solidFill>
              </a:rPr>
              <a:t>itv</a:t>
            </a:r>
            <a:r>
              <a:rPr lang="en-US" sz="2800" b="1" i="1" dirty="0">
                <a:solidFill>
                  <a:srgbClr val="FFFF00"/>
                </a:solidFill>
              </a:rPr>
              <a:t> $PWD:/app/files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Observe the mapped volume in your Container</a:t>
            </a:r>
          </a:p>
          <a:p>
            <a:pPr marL="457200" lvl="1" indent="0">
              <a:buNone/>
            </a:pPr>
            <a:r>
              <a:rPr lang="en-US" sz="2800" b="1" i="1" dirty="0">
                <a:solidFill>
                  <a:srgbClr val="FFFF00"/>
                </a:solidFill>
              </a:rPr>
              <a:t>ls -l</a:t>
            </a:r>
          </a:p>
          <a:p>
            <a:pPr marL="457200" lvl="1" indent="0">
              <a:buNone/>
            </a:pPr>
            <a:r>
              <a:rPr lang="en-US" sz="2800" b="1" i="1" dirty="0">
                <a:solidFill>
                  <a:srgbClr val="FFFF00"/>
                </a:solidFill>
              </a:rPr>
              <a:t>cd files</a:t>
            </a:r>
          </a:p>
          <a:p>
            <a:pPr marL="457200" lvl="1" indent="0">
              <a:buNone/>
            </a:pPr>
            <a:r>
              <a:rPr lang="en-US" sz="2800" b="1" i="1" dirty="0">
                <a:solidFill>
                  <a:srgbClr val="FFFF00"/>
                </a:solidFill>
              </a:rPr>
              <a:t>cat </a:t>
            </a:r>
            <a:r>
              <a:rPr lang="en-US" sz="2800" b="1" i="1" dirty="0" err="1">
                <a:solidFill>
                  <a:srgbClr val="FFFF00"/>
                </a:solidFill>
              </a:rPr>
              <a:t>my_file</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59</a:t>
            </a:fld>
            <a:endParaRPr lang="en-US" dirty="0"/>
          </a:p>
        </p:txBody>
      </p:sp>
    </p:spTree>
    <p:extLst>
      <p:ext uri="{BB962C8B-B14F-4D97-AF65-F5344CB8AC3E}">
        <p14:creationId xmlns:p14="http://schemas.microsoft.com/office/powerpoint/2010/main" val="49881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dissolv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dissolv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dissolv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dissolve">
                                      <p:cBhvr>
                                        <p:cTn id="55" dur="500"/>
                                        <p:tgtEl>
                                          <p:spTgt spid="3">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3">
                                            <p:txEl>
                                              <p:pRg st="11" end="11"/>
                                            </p:txEl>
                                          </p:spTgt>
                                        </p:tgtEl>
                                        <p:attrNameLst>
                                          <p:attrName>style.visibility</p:attrName>
                                        </p:attrNameLst>
                                      </p:cBhvr>
                                      <p:to>
                                        <p:strVal val="visible"/>
                                      </p:to>
                                    </p:set>
                                    <p:animEffect transition="in" filter="dissolve">
                                      <p:cBhvr>
                                        <p:cTn id="6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Container?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57778" y="1825625"/>
            <a:ext cx="11676444" cy="2294962"/>
          </a:xfrm>
        </p:spPr>
        <p:txBody>
          <a:bodyPr>
            <a:normAutofit/>
          </a:bodyPr>
          <a:lstStyle/>
          <a:p>
            <a:pPr marL="0" indent="0" algn="ctr">
              <a:buNone/>
            </a:pPr>
            <a:r>
              <a:rPr lang="en-US" i="1" dirty="0"/>
              <a:t>“</a:t>
            </a:r>
            <a:r>
              <a:rPr lang="en-US" b="1" i="1" dirty="0">
                <a:solidFill>
                  <a:srgbClr val="FFFF00"/>
                </a:solidFill>
              </a:rPr>
              <a:t>OS-level virtualization</a:t>
            </a:r>
            <a:r>
              <a:rPr lang="en-US" b="1" i="1" dirty="0"/>
              <a:t> </a:t>
            </a:r>
            <a:r>
              <a:rPr lang="en-US" i="1" dirty="0"/>
              <a:t>refers to an operating system paradigm in which the kernel allows the existence of </a:t>
            </a:r>
            <a:r>
              <a:rPr lang="en-US" b="1" i="1" dirty="0">
                <a:solidFill>
                  <a:srgbClr val="FFFF00"/>
                </a:solidFill>
              </a:rPr>
              <a:t>multiple isolated user space instances called </a:t>
            </a:r>
            <a:r>
              <a:rPr lang="en-US" b="1" i="1" dirty="0" err="1">
                <a:solidFill>
                  <a:srgbClr val="FFFF00"/>
                </a:solidFill>
              </a:rPr>
              <a:t>containers</a:t>
            </a:r>
            <a:r>
              <a:rPr lang="en-US" i="1" dirty="0" err="1"/>
              <a:t>programs</a:t>
            </a:r>
            <a:r>
              <a:rPr lang="en-US" i="1" dirty="0"/>
              <a:t> inside of containers can only see contents and devices assigned to the container.”</a:t>
            </a:r>
          </a:p>
          <a:p>
            <a:pPr marL="0" indent="0" algn="ctr">
              <a:buNone/>
            </a:pPr>
            <a:r>
              <a:rPr lang="en-US" dirty="0">
                <a:hlinkClick r:id="rId3"/>
              </a:rPr>
              <a:t>https://en.wikipedia.org/wiki/OS-level_virtualization</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Confused? Let’s compare virtual machines and containers…</a:t>
            </a:r>
          </a:p>
        </p:txBody>
      </p:sp>
      <p:sp>
        <p:nvSpPr>
          <p:cNvPr id="4" name="Date Placeholder 3">
            <a:extLst>
              <a:ext uri="{FF2B5EF4-FFF2-40B4-BE49-F238E27FC236}">
                <a16:creationId xmlns:a16="http://schemas.microsoft.com/office/drawing/2014/main" id="{1C19A6E8-5AFA-2E46-8A8A-4FC9C00F43E3}"/>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64CE8051-69FB-854E-9C7A-A8C2F72854ED}"/>
              </a:ext>
            </a:extLst>
          </p:cNvPr>
          <p:cNvSpPr>
            <a:spLocks noGrp="1"/>
          </p:cNvSpPr>
          <p:nvPr>
            <p:ph type="sldNum" sz="quarter" idx="12"/>
          </p:nvPr>
        </p:nvSpPr>
        <p:spPr/>
        <p:txBody>
          <a:bodyPr/>
          <a:lstStyle/>
          <a:p>
            <a:fld id="{A44B02FA-DD2D-1844-AE35-8B2EAB0CF4EF}" type="slidenum">
              <a:rPr lang="en-US" smtClean="0"/>
              <a:pPr/>
              <a:t>6</a:t>
            </a:fld>
            <a:endParaRPr lang="en-US" dirty="0"/>
          </a:p>
        </p:txBody>
      </p:sp>
    </p:spTree>
    <p:extLst>
      <p:ext uri="{BB962C8B-B14F-4D97-AF65-F5344CB8AC3E}">
        <p14:creationId xmlns:p14="http://schemas.microsoft.com/office/powerpoint/2010/main" val="6190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run -v" descr="docker container run -v">
            <a:hlinkClick r:id="" action="ppaction://media"/>
            <a:extLst>
              <a:ext uri="{FF2B5EF4-FFF2-40B4-BE49-F238E27FC236}">
                <a16:creationId xmlns:a16="http://schemas.microsoft.com/office/drawing/2014/main" id="{118253A0-0F58-8346-9069-24EF3FD5556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426553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3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Quick Hits</a:t>
            </a:r>
          </a:p>
        </p:txBody>
      </p:sp>
    </p:spTree>
    <p:extLst>
      <p:ext uri="{BB962C8B-B14F-4D97-AF65-F5344CB8AC3E}">
        <p14:creationId xmlns:p14="http://schemas.microsoft.com/office/powerpoint/2010/main" val="407403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Quick Hit Topics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Docker Exec</a:t>
            </a:r>
          </a:p>
          <a:p>
            <a:r>
              <a:rPr lang="en-US" dirty="0"/>
              <a:t>Docker Networks</a:t>
            </a:r>
          </a:p>
          <a:p>
            <a:r>
              <a:rPr lang="en-US" dirty="0"/>
              <a:t>Docker Compose</a:t>
            </a:r>
          </a:p>
          <a:p>
            <a:r>
              <a:rPr lang="en-US" dirty="0"/>
              <a:t>Cleaning Up</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62</a:t>
            </a:fld>
            <a:endParaRPr lang="en-US" dirty="0"/>
          </a:p>
        </p:txBody>
      </p:sp>
    </p:spTree>
    <p:extLst>
      <p:ext uri="{BB962C8B-B14F-4D97-AF65-F5344CB8AC3E}">
        <p14:creationId xmlns:p14="http://schemas.microsoft.com/office/powerpoint/2010/main" val="200176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Exec</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Run Container shell commands from the </a:t>
            </a:r>
            <a:r>
              <a:rPr lang="en-US" dirty="0">
                <a:solidFill>
                  <a:srgbClr val="FFFF00"/>
                </a:solidFill>
              </a:rPr>
              <a:t>Docker Host terminal</a:t>
            </a:r>
          </a:p>
          <a:p>
            <a:r>
              <a:rPr lang="en-US" dirty="0"/>
              <a:t>Allows interaction with Containers without first attaching</a:t>
            </a:r>
          </a:p>
          <a:p>
            <a:pPr marL="457200" lvl="1" indent="0">
              <a:buNone/>
            </a:pPr>
            <a:r>
              <a:rPr lang="en-US" sz="2800" b="1" i="1" dirty="0">
                <a:solidFill>
                  <a:srgbClr val="FFFF00"/>
                </a:solidFill>
              </a:rPr>
              <a:t>docker exec [FLAGS] </a:t>
            </a:r>
            <a:r>
              <a:rPr lang="en-US" sz="2800" b="1" i="1" dirty="0" err="1">
                <a:solidFill>
                  <a:srgbClr val="FFFF00"/>
                </a:solidFill>
              </a:rPr>
              <a:t>container_name</a:t>
            </a:r>
            <a:r>
              <a:rPr lang="en-US" sz="2800" b="1" i="1" dirty="0">
                <a:solidFill>
                  <a:srgbClr val="FFFF00"/>
                </a:solidFill>
              </a:rPr>
              <a:t> command</a:t>
            </a:r>
            <a:endParaRPr lang="en-US" sz="2800" dirty="0"/>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pwd</a:t>
            </a:r>
            <a:endParaRPr lang="en-US" sz="2800" b="1" i="1" dirty="0">
              <a:solidFill>
                <a:srgbClr val="FFFF00"/>
              </a:solidFill>
            </a:endParaRP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ls -la</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sh</a:t>
            </a:r>
            <a:r>
              <a:rPr lang="en-US" sz="2800" b="1" i="1" dirty="0">
                <a:solidFill>
                  <a:srgbClr val="FFFF00"/>
                </a:solidFill>
              </a:rPr>
              <a:t> -c "cat /</a:t>
            </a:r>
            <a:r>
              <a:rPr lang="en-US" sz="2800" b="1" i="1" dirty="0" err="1">
                <a:solidFill>
                  <a:srgbClr val="FFFF00"/>
                </a:solidFill>
              </a:rPr>
              <a:t>etc</a:t>
            </a:r>
            <a:r>
              <a:rPr lang="en-US" sz="2800" b="1" i="1" dirty="0">
                <a:solidFill>
                  <a:srgbClr val="FFFF00"/>
                </a:solidFill>
              </a:rPr>
              <a:t>/*-release"</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63</a:t>
            </a:fld>
            <a:endParaRPr lang="en-US" dirty="0"/>
          </a:p>
        </p:txBody>
      </p:sp>
    </p:spTree>
    <p:extLst>
      <p:ext uri="{BB962C8B-B14F-4D97-AF65-F5344CB8AC3E}">
        <p14:creationId xmlns:p14="http://schemas.microsoft.com/office/powerpoint/2010/main" val="353315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exec" descr="docker exec">
            <a:hlinkClick r:id="" action="ppaction://media"/>
            <a:extLst>
              <a:ext uri="{FF2B5EF4-FFF2-40B4-BE49-F238E27FC236}">
                <a16:creationId xmlns:a16="http://schemas.microsoft.com/office/drawing/2014/main" id="{69BFFC1B-75E5-FC4A-B434-395EEE1C024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87380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21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Networks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Enable communication between </a:t>
            </a:r>
            <a:r>
              <a:rPr lang="en-US" dirty="0">
                <a:solidFill>
                  <a:srgbClr val="FFFF00"/>
                </a:solidFill>
              </a:rPr>
              <a:t>multiple</a:t>
            </a:r>
            <a:r>
              <a:rPr lang="en-US" dirty="0"/>
              <a:t> Docker Containers</a:t>
            </a:r>
          </a:p>
          <a:p>
            <a:r>
              <a:rPr lang="en-US" dirty="0"/>
              <a:t>Isolate Docker </a:t>
            </a:r>
            <a:r>
              <a:rPr lang="en-US" dirty="0">
                <a:solidFill>
                  <a:srgbClr val="FFFF00"/>
                </a:solidFill>
              </a:rPr>
              <a:t>applications</a:t>
            </a:r>
            <a:r>
              <a:rPr lang="en-US" dirty="0"/>
              <a:t> to their own networks</a:t>
            </a:r>
          </a:p>
          <a:p>
            <a:r>
              <a:rPr lang="en-US" dirty="0"/>
              <a:t>Use </a:t>
            </a:r>
            <a:r>
              <a:rPr lang="en-US" dirty="0">
                <a:solidFill>
                  <a:srgbClr val="FFFF00"/>
                </a:solidFill>
              </a:rPr>
              <a:t>automatic DNS</a:t>
            </a:r>
            <a:r>
              <a:rPr lang="en-US" dirty="0"/>
              <a:t> to simplify Container connectivity</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65</a:t>
            </a:fld>
            <a:endParaRPr lang="en-US" dirty="0"/>
          </a:p>
        </p:txBody>
      </p:sp>
    </p:spTree>
    <p:extLst>
      <p:ext uri="{BB962C8B-B14F-4D97-AF65-F5344CB8AC3E}">
        <p14:creationId xmlns:p14="http://schemas.microsoft.com/office/powerpoint/2010/main" val="368502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Create a Docker Network and connect two Containers</a:t>
            </a: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bridge</a:t>
            </a:r>
          </a:p>
          <a:p>
            <a:pPr marL="457200" lvl="1" indent="0">
              <a:buNone/>
            </a:pPr>
            <a:r>
              <a:rPr lang="en-US" sz="2800" b="1" i="1" dirty="0">
                <a:solidFill>
                  <a:srgbClr val="FFFF00"/>
                </a:solidFill>
              </a:rPr>
              <a:t>docker network create --driver bridge </a:t>
            </a:r>
            <a:r>
              <a:rPr lang="en-US" sz="2800" b="1" i="1" dirty="0" err="1">
                <a:solidFill>
                  <a:srgbClr val="FF0000"/>
                </a:solidFill>
              </a:rPr>
              <a:t>my_net</a:t>
            </a:r>
            <a:endParaRPr lang="en-US" sz="2800" b="1" i="1" dirty="0">
              <a:solidFill>
                <a:srgbClr val="FF0000"/>
              </a:solidFill>
            </a:endParaRP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a:t>
            </a:r>
            <a:r>
              <a:rPr lang="en-US" sz="2800" b="1" i="1" dirty="0" err="1">
                <a:solidFill>
                  <a:srgbClr val="FF0000"/>
                </a:solidFill>
              </a:rPr>
              <a:t>my_net</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 </a:t>
            </a:r>
            <a:r>
              <a:rPr lang="en-US" sz="2800" b="1" i="1" dirty="0" err="1">
                <a:solidFill>
                  <a:srgbClr val="FF0000"/>
                </a:solidFill>
              </a:rPr>
              <a:t>my_net</a:t>
            </a:r>
            <a:r>
              <a:rPr lang="en-US" sz="2800" b="1" i="1" dirty="0">
                <a:solidFill>
                  <a:srgbClr val="FF0000"/>
                </a:solidFill>
              </a:rPr>
              <a:t> </a:t>
            </a:r>
            <a:r>
              <a:rPr lang="en-US" sz="2800" b="1" i="1" dirty="0">
                <a:solidFill>
                  <a:srgbClr val="FFFF00"/>
                </a:solidFill>
              </a:rPr>
              <a:t>--name </a:t>
            </a:r>
            <a:r>
              <a:rPr lang="en-US" sz="2800" b="1" i="1" dirty="0">
                <a:solidFill>
                  <a:srgbClr val="FF0000"/>
                </a:solidFill>
              </a:rPr>
              <a:t>my_cont1</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--network </a:t>
            </a:r>
            <a:r>
              <a:rPr lang="en-US" sz="2800" b="1" i="1" dirty="0" err="1">
                <a:solidFill>
                  <a:srgbClr val="FF0000"/>
                </a:solidFill>
              </a:rPr>
              <a:t>my_net</a:t>
            </a:r>
            <a:r>
              <a:rPr lang="en-US" sz="2800" b="1" i="1" dirty="0">
                <a:solidFill>
                  <a:srgbClr val="FFFF00"/>
                </a:solidFill>
              </a:rPr>
              <a:t> --name </a:t>
            </a:r>
            <a:r>
              <a:rPr lang="en-US" sz="2800" b="1" i="1" dirty="0">
                <a:solidFill>
                  <a:srgbClr val="FF0000"/>
                </a:solidFill>
              </a:rPr>
              <a:t>my_cont2</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66</a:t>
            </a:fld>
            <a:endParaRPr lang="en-US" dirty="0"/>
          </a:p>
        </p:txBody>
      </p:sp>
    </p:spTree>
    <p:extLst>
      <p:ext uri="{BB962C8B-B14F-4D97-AF65-F5344CB8AC3E}">
        <p14:creationId xmlns:p14="http://schemas.microsoft.com/office/powerpoint/2010/main" val="24286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Validate Docker Network connectivity</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docker exec -it  my_cont1 ifconfig eth0</a:t>
            </a:r>
          </a:p>
          <a:p>
            <a:pPr marL="457200" lvl="1" indent="0">
              <a:buNone/>
            </a:pPr>
            <a:r>
              <a:rPr lang="en-US" sz="2800" b="1" i="1" dirty="0">
                <a:solidFill>
                  <a:srgbClr val="FFFF00"/>
                </a:solidFill>
              </a:rPr>
              <a:t>docker exec -it  my_cont2 ifconfig eth0</a:t>
            </a:r>
          </a:p>
          <a:p>
            <a:pPr marL="457200" lvl="1" indent="0">
              <a:buNone/>
            </a:pPr>
            <a:r>
              <a:rPr lang="en-US" sz="2800" b="1" i="1" dirty="0">
                <a:solidFill>
                  <a:srgbClr val="FFFF00"/>
                </a:solidFill>
              </a:rPr>
              <a:t>docker exec -it  my_cont1 ping -c 4 my_cont2</a:t>
            </a:r>
          </a:p>
          <a:p>
            <a:pPr marL="457200" lvl="1" indent="0">
              <a:buNone/>
            </a:pPr>
            <a:r>
              <a:rPr lang="en-US" sz="2800" b="1" i="1" dirty="0">
                <a:solidFill>
                  <a:srgbClr val="FFFF00"/>
                </a:solidFill>
              </a:rPr>
              <a:t>docker exec -it  my_cont2 ping -c 4 my_cont1</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67</a:t>
            </a:fld>
            <a:endParaRPr lang="en-US" dirty="0"/>
          </a:p>
        </p:txBody>
      </p:sp>
    </p:spTree>
    <p:extLst>
      <p:ext uri="{BB962C8B-B14F-4D97-AF65-F5344CB8AC3E}">
        <p14:creationId xmlns:p14="http://schemas.microsoft.com/office/powerpoint/2010/main" val="392382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network" descr="docker network">
            <a:hlinkClick r:id="" action="ppaction://media"/>
            <a:extLst>
              <a:ext uri="{FF2B5EF4-FFF2-40B4-BE49-F238E27FC236}">
                <a16:creationId xmlns:a16="http://schemas.microsoft.com/office/drawing/2014/main" id="{20396ED7-D5CD-514B-B3D1-6FD264FE72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593248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199" y="1825625"/>
            <a:ext cx="10904621" cy="4351338"/>
          </a:xfrm>
        </p:spPr>
        <p:txBody>
          <a:bodyPr/>
          <a:lstStyle/>
          <a:p>
            <a:r>
              <a:rPr lang="en-US" dirty="0"/>
              <a:t>Tool for building and running </a:t>
            </a:r>
            <a:r>
              <a:rPr lang="en-US" dirty="0">
                <a:solidFill>
                  <a:srgbClr val="FFFF00"/>
                </a:solidFill>
              </a:rPr>
              <a:t>multi-container</a:t>
            </a:r>
            <a:r>
              <a:rPr lang="en-US" dirty="0"/>
              <a:t> Docker </a:t>
            </a:r>
            <a:r>
              <a:rPr lang="en-US" dirty="0">
                <a:solidFill>
                  <a:srgbClr val="FFFF00"/>
                </a:solidFill>
              </a:rPr>
              <a:t>applications</a:t>
            </a:r>
          </a:p>
          <a:p>
            <a:r>
              <a:rPr lang="en-US" dirty="0"/>
              <a:t>Simple orchestration tool for Docker with </a:t>
            </a:r>
            <a:r>
              <a:rPr lang="en-US" dirty="0">
                <a:solidFill>
                  <a:srgbClr val="FFFF00"/>
                </a:solidFill>
              </a:rPr>
              <a:t>YAML</a:t>
            </a:r>
            <a:r>
              <a:rPr lang="en-US" dirty="0"/>
              <a:t> instructions</a:t>
            </a:r>
          </a:p>
          <a:p>
            <a:r>
              <a:rPr lang="en-US" dirty="0"/>
              <a:t>Single command to build/deploy or destroy multi-container applications</a:t>
            </a:r>
          </a:p>
          <a:p>
            <a:r>
              <a:rPr lang="en-US" dirty="0"/>
              <a:t>Frequently used with CI/CD pipelines</a:t>
            </a:r>
          </a:p>
          <a:p>
            <a:pPr lvl="1"/>
            <a:r>
              <a:rPr lang="en-US" dirty="0"/>
              <a:t>Deploy pre-configured test environments</a:t>
            </a:r>
          </a:p>
          <a:p>
            <a:pPr lvl="1"/>
            <a:r>
              <a:rPr lang="en-US" dirty="0"/>
              <a:t>Run tests</a:t>
            </a:r>
          </a:p>
          <a:p>
            <a:pPr lvl="1"/>
            <a:r>
              <a:rPr lang="en-US" dirty="0"/>
              <a:t>Destroy test environments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69</a:t>
            </a:fld>
            <a:endParaRPr lang="en-US" dirty="0"/>
          </a:p>
        </p:txBody>
      </p:sp>
    </p:spTree>
    <p:extLst>
      <p:ext uri="{BB962C8B-B14F-4D97-AF65-F5344CB8AC3E}">
        <p14:creationId xmlns:p14="http://schemas.microsoft.com/office/powerpoint/2010/main" val="240558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dissolve">
                                      <p:cBhvr>
                                        <p:cTn id="25" dur="500"/>
                                        <p:tgtEl>
                                          <p:spTgt spid="3">
                                            <p:txEl>
                                              <p:pRg st="4" end="4"/>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dissolve">
                                      <p:cBhvr>
                                        <p:cTn id="28" dur="500"/>
                                        <p:tgtEl>
                                          <p:spTgt spid="3">
                                            <p:txEl>
                                              <p:pRg st="5" end="5"/>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57D4-80F1-4846-BA92-900094AD8002}"/>
              </a:ext>
            </a:extLst>
          </p:cNvPr>
          <p:cNvSpPr>
            <a:spLocks noGrp="1"/>
          </p:cNvSpPr>
          <p:nvPr>
            <p:ph type="title"/>
          </p:nvPr>
        </p:nvSpPr>
        <p:spPr/>
        <p:txBody>
          <a:bodyPr/>
          <a:lstStyle/>
          <a:p>
            <a:r>
              <a:rPr lang="en-US" dirty="0"/>
              <a:t>Comparing Virtual Machines and Containers</a:t>
            </a:r>
          </a:p>
        </p:txBody>
      </p:sp>
      <p:sp>
        <p:nvSpPr>
          <p:cNvPr id="5" name="Content Placeholder 2">
            <a:extLst>
              <a:ext uri="{FF2B5EF4-FFF2-40B4-BE49-F238E27FC236}">
                <a16:creationId xmlns:a16="http://schemas.microsoft.com/office/drawing/2014/main" id="{8E7C7185-B68A-4548-A668-68CE9EF73BB5}"/>
              </a:ext>
            </a:extLst>
          </p:cNvPr>
          <p:cNvSpPr txBox="1">
            <a:spLocks/>
          </p:cNvSpPr>
          <p:nvPr/>
        </p:nvSpPr>
        <p:spPr>
          <a:xfrm>
            <a:off x="392455" y="1504944"/>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Virtual Machines ≈ Houses</a:t>
            </a:r>
          </a:p>
        </p:txBody>
      </p:sp>
      <p:sp>
        <p:nvSpPr>
          <p:cNvPr id="6" name="Content Placeholder 2">
            <a:extLst>
              <a:ext uri="{FF2B5EF4-FFF2-40B4-BE49-F238E27FC236}">
                <a16:creationId xmlns:a16="http://schemas.microsoft.com/office/drawing/2014/main" id="{24BBE0C3-D803-E649-962D-9403B92FF06F}"/>
              </a:ext>
            </a:extLst>
          </p:cNvPr>
          <p:cNvSpPr txBox="1">
            <a:spLocks/>
          </p:cNvSpPr>
          <p:nvPr/>
        </p:nvSpPr>
        <p:spPr>
          <a:xfrm>
            <a:off x="6591302" y="1504943"/>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Containers ≈ Apartments</a:t>
            </a:r>
          </a:p>
        </p:txBody>
      </p:sp>
      <p:pic>
        <p:nvPicPr>
          <p:cNvPr id="10" name="Picture 9" descr="A close up of a building&#10;&#10;Description automatically generated">
            <a:extLst>
              <a:ext uri="{FF2B5EF4-FFF2-40B4-BE49-F238E27FC236}">
                <a16:creationId xmlns:a16="http://schemas.microsoft.com/office/drawing/2014/main" id="{F215BF89-70CD-8A4A-89ED-B1D11806C7EE}"/>
              </a:ext>
            </a:extLst>
          </p:cNvPr>
          <p:cNvPicPr>
            <a:picLocks noChangeAspect="1"/>
          </p:cNvPicPr>
          <p:nvPr/>
        </p:nvPicPr>
        <p:blipFill>
          <a:blip r:embed="rId3"/>
          <a:stretch>
            <a:fillRect/>
          </a:stretch>
        </p:blipFill>
        <p:spPr>
          <a:xfrm>
            <a:off x="8267270" y="2014310"/>
            <a:ext cx="1856308" cy="1967817"/>
          </a:xfrm>
          <a:prstGeom prst="rect">
            <a:avLst/>
          </a:prstGeom>
        </p:spPr>
      </p:pic>
      <p:pic>
        <p:nvPicPr>
          <p:cNvPr id="18" name="Picture 17" descr="A picture containing sitting, table, wooden, clock&#10;&#10;Description automatically generated">
            <a:extLst>
              <a:ext uri="{FF2B5EF4-FFF2-40B4-BE49-F238E27FC236}">
                <a16:creationId xmlns:a16="http://schemas.microsoft.com/office/drawing/2014/main" id="{AEE85A69-302A-B044-A972-A4E38A7B8FEE}"/>
              </a:ext>
            </a:extLst>
          </p:cNvPr>
          <p:cNvPicPr>
            <a:picLocks noChangeAspect="1"/>
          </p:cNvPicPr>
          <p:nvPr/>
        </p:nvPicPr>
        <p:blipFill>
          <a:blip r:embed="rId4"/>
          <a:stretch>
            <a:fillRect/>
          </a:stretch>
        </p:blipFill>
        <p:spPr>
          <a:xfrm>
            <a:off x="253377" y="2204127"/>
            <a:ext cx="5486400" cy="1778000"/>
          </a:xfrm>
          <a:prstGeom prst="rect">
            <a:avLst/>
          </a:prstGeom>
        </p:spPr>
      </p:pic>
      <p:sp>
        <p:nvSpPr>
          <p:cNvPr id="19" name="Content Placeholder 2">
            <a:extLst>
              <a:ext uri="{FF2B5EF4-FFF2-40B4-BE49-F238E27FC236}">
                <a16:creationId xmlns:a16="http://schemas.microsoft.com/office/drawing/2014/main" id="{50EC9849-F241-664B-B3D8-A17D7EE0537D}"/>
              </a:ext>
            </a:extLst>
          </p:cNvPr>
          <p:cNvSpPr txBox="1">
            <a:spLocks/>
          </p:cNvSpPr>
          <p:nvPr/>
        </p:nvSpPr>
        <p:spPr>
          <a:xfrm>
            <a:off x="253377" y="4067851"/>
            <a:ext cx="5625477"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Fully self-contained</a:t>
            </a:r>
          </a:p>
          <a:p>
            <a:r>
              <a:rPr lang="en-US" dirty="0"/>
              <a:t>Safeguarded from unwanted guests</a:t>
            </a:r>
          </a:p>
          <a:p>
            <a:r>
              <a:rPr lang="en-US" dirty="0"/>
              <a:t>Dedicated utilities</a:t>
            </a:r>
          </a:p>
          <a:p>
            <a:r>
              <a:rPr lang="en-US" dirty="0"/>
              <a:t>Dedicated rooms – kitchen, dining room, family room, living room, etc.</a:t>
            </a:r>
          </a:p>
        </p:txBody>
      </p:sp>
      <p:sp>
        <p:nvSpPr>
          <p:cNvPr id="20" name="Content Placeholder 2">
            <a:extLst>
              <a:ext uri="{FF2B5EF4-FFF2-40B4-BE49-F238E27FC236}">
                <a16:creationId xmlns:a16="http://schemas.microsoft.com/office/drawing/2014/main" id="{451194CE-7B1B-2045-B8F9-382532E1DEEB}"/>
              </a:ext>
            </a:extLst>
          </p:cNvPr>
          <p:cNvSpPr txBox="1">
            <a:spLocks/>
          </p:cNvSpPr>
          <p:nvPr/>
        </p:nvSpPr>
        <p:spPr>
          <a:xfrm>
            <a:off x="6313148" y="4059008"/>
            <a:ext cx="5625475"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Isolated living spaces</a:t>
            </a:r>
          </a:p>
          <a:p>
            <a:r>
              <a:rPr lang="en-US" dirty="0"/>
              <a:t>Safeguarded from unwanted guests</a:t>
            </a:r>
          </a:p>
          <a:p>
            <a:r>
              <a:rPr lang="en-US" dirty="0"/>
              <a:t>Shared utilities</a:t>
            </a:r>
          </a:p>
          <a:p>
            <a:r>
              <a:rPr lang="en-US" dirty="0"/>
              <a:t>Shared rooms – kitchen/dining room, family/living room etc.)</a:t>
            </a:r>
          </a:p>
        </p:txBody>
      </p:sp>
      <p:sp>
        <p:nvSpPr>
          <p:cNvPr id="3" name="Date Placeholder 2">
            <a:extLst>
              <a:ext uri="{FF2B5EF4-FFF2-40B4-BE49-F238E27FC236}">
                <a16:creationId xmlns:a16="http://schemas.microsoft.com/office/drawing/2014/main" id="{27AD0790-2BCC-F344-9FE2-AECE8DE0C4AD}"/>
              </a:ext>
            </a:extLst>
          </p:cNvPr>
          <p:cNvSpPr>
            <a:spLocks noGrp="1"/>
          </p:cNvSpPr>
          <p:nvPr>
            <p:ph type="dt" sz="half" idx="10"/>
          </p:nvPr>
        </p:nvSpPr>
        <p:spPr/>
        <p:txBody>
          <a:bodyPr/>
          <a:lstStyle/>
          <a:p>
            <a:r>
              <a:rPr lang="en-US"/>
              <a:t>World Wide Technology ©</a:t>
            </a:r>
            <a:endParaRPr lang="en-US" dirty="0"/>
          </a:p>
        </p:txBody>
      </p:sp>
      <p:sp>
        <p:nvSpPr>
          <p:cNvPr id="4" name="Slide Number Placeholder 3">
            <a:extLst>
              <a:ext uri="{FF2B5EF4-FFF2-40B4-BE49-F238E27FC236}">
                <a16:creationId xmlns:a16="http://schemas.microsoft.com/office/drawing/2014/main" id="{31D67BFD-AFDA-6D45-8A3A-556433E1F75D}"/>
              </a:ext>
            </a:extLst>
          </p:cNvPr>
          <p:cNvSpPr>
            <a:spLocks noGrp="1"/>
          </p:cNvSpPr>
          <p:nvPr>
            <p:ph type="sldNum" sz="quarter" idx="12"/>
          </p:nvPr>
        </p:nvSpPr>
        <p:spPr/>
        <p:txBody>
          <a:bodyPr/>
          <a:lstStyle/>
          <a:p>
            <a:fld id="{A44B02FA-DD2D-1844-AE35-8B2EAB0CF4EF}" type="slidenum">
              <a:rPr lang="en-US" smtClean="0"/>
              <a:pPr/>
              <a:t>7</a:t>
            </a:fld>
            <a:endParaRPr lang="en-US" dirty="0"/>
          </a:p>
        </p:txBody>
      </p:sp>
      <p:sp>
        <p:nvSpPr>
          <p:cNvPr id="11" name="Rectangle 10">
            <a:extLst>
              <a:ext uri="{FF2B5EF4-FFF2-40B4-BE49-F238E27FC236}">
                <a16:creationId xmlns:a16="http://schemas.microsoft.com/office/drawing/2014/main" id="{ED85E4D3-6982-7B4D-B8B4-E925DEF63B78}"/>
              </a:ext>
            </a:extLst>
          </p:cNvPr>
          <p:cNvSpPr/>
          <p:nvPr/>
        </p:nvSpPr>
        <p:spPr>
          <a:xfrm>
            <a:off x="1022993" y="2127902"/>
            <a:ext cx="10195287" cy="178250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rgbClr val="FFFF00"/>
                </a:solidFill>
              </a:rPr>
              <a:t>If all you need is an apartment,</a:t>
            </a:r>
          </a:p>
          <a:p>
            <a:pPr algn="ctr"/>
            <a:r>
              <a:rPr lang="en-US" sz="5400" dirty="0">
                <a:solidFill>
                  <a:srgbClr val="FFFF00"/>
                </a:solidFill>
              </a:rPr>
              <a:t>why buy a house?</a:t>
            </a:r>
          </a:p>
        </p:txBody>
      </p:sp>
    </p:spTree>
    <p:extLst>
      <p:ext uri="{BB962C8B-B14F-4D97-AF65-F5344CB8AC3E}">
        <p14:creationId xmlns:p14="http://schemas.microsoft.com/office/powerpoint/2010/main" val="292462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9">
                                            <p:txEl>
                                              <p:pRg st="0" end="0"/>
                                            </p:txEl>
                                          </p:spTgt>
                                        </p:tgtEl>
                                        <p:attrNameLst>
                                          <p:attrName>style.visibility</p:attrName>
                                        </p:attrNameLst>
                                      </p:cBhvr>
                                      <p:to>
                                        <p:strVal val="visible"/>
                                      </p:to>
                                    </p:set>
                                    <p:animEffect transition="in" filter="dissolve">
                                      <p:cBhvr>
                                        <p:cTn id="16" dur="500"/>
                                        <p:tgtEl>
                                          <p:spTgt spid="1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9">
                                            <p:txEl>
                                              <p:pRg st="1" end="1"/>
                                            </p:txEl>
                                          </p:spTgt>
                                        </p:tgtEl>
                                        <p:attrNameLst>
                                          <p:attrName>style.visibility</p:attrName>
                                        </p:attrNameLst>
                                      </p:cBhvr>
                                      <p:to>
                                        <p:strVal val="visible"/>
                                      </p:to>
                                    </p:set>
                                    <p:animEffect transition="in" filter="dissolve">
                                      <p:cBhvr>
                                        <p:cTn id="21" dur="500"/>
                                        <p:tgtEl>
                                          <p:spTgt spid="19">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9">
                                            <p:txEl>
                                              <p:pRg st="2" end="2"/>
                                            </p:txEl>
                                          </p:spTgt>
                                        </p:tgtEl>
                                        <p:attrNameLst>
                                          <p:attrName>style.visibility</p:attrName>
                                        </p:attrNameLst>
                                      </p:cBhvr>
                                      <p:to>
                                        <p:strVal val="visible"/>
                                      </p:to>
                                    </p:set>
                                    <p:animEffect transition="in" filter="dissolve">
                                      <p:cBhvr>
                                        <p:cTn id="26" dur="500"/>
                                        <p:tgtEl>
                                          <p:spTgt spid="19">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9">
                                            <p:txEl>
                                              <p:pRg st="3" end="3"/>
                                            </p:txEl>
                                          </p:spTgt>
                                        </p:tgtEl>
                                        <p:attrNameLst>
                                          <p:attrName>style.visibility</p:attrName>
                                        </p:attrNameLst>
                                      </p:cBhvr>
                                      <p:to>
                                        <p:strVal val="visible"/>
                                      </p:to>
                                    </p:set>
                                    <p:animEffect transition="in" filter="dissolve">
                                      <p:cBhvr>
                                        <p:cTn id="31" dur="500"/>
                                        <p:tgtEl>
                                          <p:spTgt spid="19">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dissolve">
                                      <p:cBhvr>
                                        <p:cTn id="36" dur="500"/>
                                        <p:tgtEl>
                                          <p:spTgt spid="6"/>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dissolv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0">
                                            <p:txEl>
                                              <p:pRg st="0" end="0"/>
                                            </p:txEl>
                                          </p:spTgt>
                                        </p:tgtEl>
                                        <p:attrNameLst>
                                          <p:attrName>style.visibility</p:attrName>
                                        </p:attrNameLst>
                                      </p:cBhvr>
                                      <p:to>
                                        <p:strVal val="visible"/>
                                      </p:to>
                                    </p:set>
                                    <p:animEffect transition="in" filter="dissolve">
                                      <p:cBhvr>
                                        <p:cTn id="45" dur="500"/>
                                        <p:tgtEl>
                                          <p:spTgt spid="20">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0">
                                            <p:txEl>
                                              <p:pRg st="1" end="1"/>
                                            </p:txEl>
                                          </p:spTgt>
                                        </p:tgtEl>
                                        <p:attrNameLst>
                                          <p:attrName>style.visibility</p:attrName>
                                        </p:attrNameLst>
                                      </p:cBhvr>
                                      <p:to>
                                        <p:strVal val="visible"/>
                                      </p:to>
                                    </p:set>
                                    <p:animEffect transition="in" filter="dissolve">
                                      <p:cBhvr>
                                        <p:cTn id="50" dur="500"/>
                                        <p:tgtEl>
                                          <p:spTgt spid="20">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20">
                                            <p:txEl>
                                              <p:pRg st="2" end="2"/>
                                            </p:txEl>
                                          </p:spTgt>
                                        </p:tgtEl>
                                        <p:attrNameLst>
                                          <p:attrName>style.visibility</p:attrName>
                                        </p:attrNameLst>
                                      </p:cBhvr>
                                      <p:to>
                                        <p:strVal val="visible"/>
                                      </p:to>
                                    </p:set>
                                    <p:animEffect transition="in" filter="dissolve">
                                      <p:cBhvr>
                                        <p:cTn id="55" dur="500"/>
                                        <p:tgtEl>
                                          <p:spTgt spid="20">
                                            <p:txEl>
                                              <p:pRg st="2" end="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20">
                                            <p:txEl>
                                              <p:pRg st="3" end="3"/>
                                            </p:txEl>
                                          </p:spTgt>
                                        </p:tgtEl>
                                        <p:attrNameLst>
                                          <p:attrName>style.visibility</p:attrName>
                                        </p:attrNameLst>
                                      </p:cBhvr>
                                      <p:to>
                                        <p:strVal val="visible"/>
                                      </p:to>
                                    </p:set>
                                    <p:animEffect transition="in" filter="dissolve">
                                      <p:cBhvr>
                                        <p:cTn id="60" dur="500"/>
                                        <p:tgtEl>
                                          <p:spTgt spid="20">
                                            <p:txEl>
                                              <p:pRg st="3" end="3"/>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anim calcmode="lin" valueType="num">
                                      <p:cBhvr>
                                        <p:cTn id="65" dur="500" fill="hold"/>
                                        <p:tgtEl>
                                          <p:spTgt spid="11"/>
                                        </p:tgtEl>
                                        <p:attrNameLst>
                                          <p:attrName>ppt_w</p:attrName>
                                        </p:attrNameLst>
                                      </p:cBhvr>
                                      <p:tavLst>
                                        <p:tav tm="0">
                                          <p:val>
                                            <p:fltVal val="0"/>
                                          </p:val>
                                        </p:tav>
                                        <p:tav tm="100000">
                                          <p:val>
                                            <p:strVal val="#ppt_w"/>
                                          </p:val>
                                        </p:tav>
                                      </p:tavLst>
                                    </p:anim>
                                    <p:anim calcmode="lin" valueType="num">
                                      <p:cBhvr>
                                        <p:cTn id="66" dur="500" fill="hold"/>
                                        <p:tgtEl>
                                          <p:spTgt spid="11"/>
                                        </p:tgtEl>
                                        <p:attrNameLst>
                                          <p:attrName>ppt_h</p:attrName>
                                        </p:attrNameLst>
                                      </p:cBhvr>
                                      <p:tavLst>
                                        <p:tav tm="0">
                                          <p:val>
                                            <p:fltVal val="0"/>
                                          </p:val>
                                        </p:tav>
                                        <p:tav tm="100000">
                                          <p:val>
                                            <p:strVal val="#ppt_h"/>
                                          </p:val>
                                        </p:tav>
                                      </p:tavLst>
                                    </p:anim>
                                    <p:animEffect transition="in" filter="fade">
                                      <p:cBhvr>
                                        <p:cTn id="6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9" grpId="0" build="p"/>
      <p:bldP spid="20" grpId="0" build="p"/>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ell phone&#10;&#10;Description automatically generated">
            <a:extLst>
              <a:ext uri="{FF2B5EF4-FFF2-40B4-BE49-F238E27FC236}">
                <a16:creationId xmlns:a16="http://schemas.microsoft.com/office/drawing/2014/main" id="{EC36ED8B-1033-8746-93E4-2F4121637950}"/>
              </a:ext>
            </a:extLst>
          </p:cNvPr>
          <p:cNvPicPr>
            <a:picLocks noChangeAspect="1"/>
          </p:cNvPicPr>
          <p:nvPr/>
        </p:nvPicPr>
        <p:blipFill>
          <a:blip r:embed="rId3"/>
          <a:stretch>
            <a:fillRect/>
          </a:stretch>
        </p:blipFill>
        <p:spPr>
          <a:xfrm>
            <a:off x="838201" y="1891730"/>
            <a:ext cx="5130800" cy="4394200"/>
          </a:xfrm>
          <a:prstGeom prst="rect">
            <a:avLst/>
          </a:prstGeom>
        </p:spPr>
      </p:pic>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Example </a:t>
            </a:r>
            <a:r>
              <a:rPr lang="en-US" dirty="0">
                <a:solidFill>
                  <a:srgbClr val="FFFF00"/>
                </a:solidFill>
              </a:rPr>
              <a:t>docker-</a:t>
            </a:r>
            <a:r>
              <a:rPr lang="en-US" dirty="0" err="1">
                <a:solidFill>
                  <a:srgbClr val="FFFF00"/>
                </a:solidFill>
              </a:rPr>
              <a:t>compose.yml</a:t>
            </a:r>
            <a:endParaRPr lang="en-US"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70</a:t>
            </a:fld>
            <a:endParaRPr lang="en-US" dirty="0"/>
          </a:p>
        </p:txBody>
      </p:sp>
      <p:pic>
        <p:nvPicPr>
          <p:cNvPr id="17" name="Picture 16" descr="A close up of text on a screen&#10;&#10;Description automatically generated">
            <a:extLst>
              <a:ext uri="{FF2B5EF4-FFF2-40B4-BE49-F238E27FC236}">
                <a16:creationId xmlns:a16="http://schemas.microsoft.com/office/drawing/2014/main" id="{007DEC66-11ED-7741-ADAC-AAADC4D1AE08}"/>
              </a:ext>
            </a:extLst>
          </p:cNvPr>
          <p:cNvPicPr>
            <a:picLocks noChangeAspect="1"/>
          </p:cNvPicPr>
          <p:nvPr/>
        </p:nvPicPr>
        <p:blipFill>
          <a:blip r:embed="rId4"/>
          <a:stretch>
            <a:fillRect/>
          </a:stretch>
        </p:blipFill>
        <p:spPr>
          <a:xfrm>
            <a:off x="6223000" y="1891730"/>
            <a:ext cx="5130800" cy="4406900"/>
          </a:xfrm>
          <a:prstGeom prst="rect">
            <a:avLst/>
          </a:prstGeom>
        </p:spPr>
      </p:pic>
      <p:sp>
        <p:nvSpPr>
          <p:cNvPr id="19" name="Rectangle 18">
            <a:extLst>
              <a:ext uri="{FF2B5EF4-FFF2-40B4-BE49-F238E27FC236}">
                <a16:creationId xmlns:a16="http://schemas.microsoft.com/office/drawing/2014/main" id="{B447975F-C554-EC41-8015-1A8E6AFDC208}"/>
              </a:ext>
            </a:extLst>
          </p:cNvPr>
          <p:cNvSpPr/>
          <p:nvPr/>
        </p:nvSpPr>
        <p:spPr>
          <a:xfrm>
            <a:off x="1544013" y="2198495"/>
            <a:ext cx="1024089" cy="24441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9E7DDC2-48C4-A140-867F-811514D62B70}"/>
              </a:ext>
            </a:extLst>
          </p:cNvPr>
          <p:cNvSpPr/>
          <p:nvPr/>
        </p:nvSpPr>
        <p:spPr>
          <a:xfrm>
            <a:off x="1544013" y="2484629"/>
            <a:ext cx="2725983"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59F715B-C1DD-CE44-A37A-8A70FF41BC9D}"/>
              </a:ext>
            </a:extLst>
          </p:cNvPr>
          <p:cNvSpPr/>
          <p:nvPr/>
        </p:nvSpPr>
        <p:spPr>
          <a:xfrm>
            <a:off x="1544013" y="4405765"/>
            <a:ext cx="2725983" cy="1839649"/>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97B036F-CE39-2742-98D7-43469E3F8414}"/>
              </a:ext>
            </a:extLst>
          </p:cNvPr>
          <p:cNvSpPr/>
          <p:nvPr/>
        </p:nvSpPr>
        <p:spPr>
          <a:xfrm>
            <a:off x="6943822" y="1937218"/>
            <a:ext cx="3041842"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B5155AC-4D25-2A45-AE8C-7BDCCB5F656B}"/>
              </a:ext>
            </a:extLst>
          </p:cNvPr>
          <p:cNvSpPr/>
          <p:nvPr/>
        </p:nvSpPr>
        <p:spPr>
          <a:xfrm>
            <a:off x="6943822" y="3862871"/>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464721B-C562-4D45-B5DF-09A550E109DD}"/>
              </a:ext>
            </a:extLst>
          </p:cNvPr>
          <p:cNvSpPr/>
          <p:nvPr/>
        </p:nvSpPr>
        <p:spPr>
          <a:xfrm>
            <a:off x="6940358" y="4951425"/>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ontent Placeholder 2">
            <a:extLst>
              <a:ext uri="{FF2B5EF4-FFF2-40B4-BE49-F238E27FC236}">
                <a16:creationId xmlns:a16="http://schemas.microsoft.com/office/drawing/2014/main" id="{D25163CA-D184-5D42-9D31-0CF411B17986}"/>
              </a:ext>
            </a:extLst>
          </p:cNvPr>
          <p:cNvSpPr txBox="1">
            <a:spLocks/>
          </p:cNvSpPr>
          <p:nvPr/>
        </p:nvSpPr>
        <p:spPr>
          <a:xfrm>
            <a:off x="1243812" y="1337111"/>
            <a:ext cx="9692896" cy="61345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Deploys 3 x </a:t>
            </a:r>
            <a:r>
              <a:rPr lang="en-US" dirty="0">
                <a:solidFill>
                  <a:srgbClr val="00B050"/>
                </a:solidFill>
              </a:rPr>
              <a:t>web servers</a:t>
            </a:r>
            <a:r>
              <a:rPr lang="en-US" dirty="0"/>
              <a:t> and 2 x </a:t>
            </a:r>
            <a:r>
              <a:rPr lang="en-US" dirty="0">
                <a:solidFill>
                  <a:srgbClr val="7030A0"/>
                </a:solidFill>
              </a:rPr>
              <a:t>database servers </a:t>
            </a:r>
            <a:r>
              <a:rPr lang="en-US" dirty="0"/>
              <a:t>with one command</a:t>
            </a:r>
          </a:p>
        </p:txBody>
      </p:sp>
    </p:spTree>
    <p:extLst>
      <p:ext uri="{BB962C8B-B14F-4D97-AF65-F5344CB8AC3E}">
        <p14:creationId xmlns:p14="http://schemas.microsoft.com/office/powerpoint/2010/main" val="306446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14"/>
                                        </p:tgtEl>
                                        <p:attrNameLst>
                                          <p:attrName>style.visibility</p:attrName>
                                        </p:attrNameLst>
                                      </p:cBhvr>
                                      <p:to>
                                        <p:strVal val="visible"/>
                                      </p:to>
                                    </p:set>
                                    <p:animEffect transition="in" filter="dissolve">
                                      <p:cBhvr>
                                        <p:cTn id="11" dur="500"/>
                                        <p:tgtEl>
                                          <p:spTgt spid="14"/>
                                        </p:tgtEl>
                                      </p:cBhvr>
                                    </p:animEffect>
                                  </p:childTnLst>
                                </p:cTn>
                              </p:par>
                            </p:childTnLst>
                          </p:cTn>
                        </p:par>
                        <p:par>
                          <p:cTn id="12" fill="hold">
                            <p:stCondLst>
                              <p:cond delay="1500"/>
                            </p:stCondLst>
                            <p:childTnLst>
                              <p:par>
                                <p:cTn id="13" presetID="9" presetClass="entr" presetSubtype="0" fill="hold" nodeType="afterEffect">
                                  <p:stCondLst>
                                    <p:cond delay="50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childTnLst>
                          </p:cTn>
                        </p:par>
                        <p:par>
                          <p:cTn id="26" fill="hold">
                            <p:stCondLst>
                              <p:cond delay="500"/>
                            </p:stCondLst>
                            <p:childTnLst>
                              <p:par>
                                <p:cTn id="27" presetID="9" presetClass="entr" presetSubtype="0" fill="hold" grpId="0" nodeType="afterEffect">
                                  <p:stCondLst>
                                    <p:cond delay="500"/>
                                  </p:stCondLst>
                                  <p:childTnLst>
                                    <p:set>
                                      <p:cBhvr>
                                        <p:cTn id="28" dur="1" fill="hold">
                                          <p:stCondLst>
                                            <p:cond delay="0"/>
                                          </p:stCondLst>
                                        </p:cTn>
                                        <p:tgtEl>
                                          <p:spTgt spid="21"/>
                                        </p:tgtEl>
                                        <p:attrNameLst>
                                          <p:attrName>style.visibility</p:attrName>
                                        </p:attrNameLst>
                                      </p:cBhvr>
                                      <p:to>
                                        <p:strVal val="visible"/>
                                      </p:to>
                                    </p:set>
                                    <p:animEffect transition="in" filter="dissolve">
                                      <p:cBhvr>
                                        <p:cTn id="29" dur="500"/>
                                        <p:tgtEl>
                                          <p:spTgt spid="21"/>
                                        </p:tgtEl>
                                      </p:cBhvr>
                                    </p:animEffect>
                                  </p:childTnLst>
                                </p:cTn>
                              </p:par>
                            </p:childTnLst>
                          </p:cTn>
                        </p:par>
                        <p:par>
                          <p:cTn id="30" fill="hold">
                            <p:stCondLst>
                              <p:cond delay="1500"/>
                            </p:stCondLst>
                            <p:childTnLst>
                              <p:par>
                                <p:cTn id="31" presetID="9" presetClass="entr" presetSubtype="0" fill="hold" grpId="0" nodeType="afterEffect">
                                  <p:stCondLst>
                                    <p:cond delay="50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dissolve">
                                      <p:cBhvr>
                                        <p:cTn id="38" dur="500"/>
                                        <p:tgtEl>
                                          <p:spTgt spid="23"/>
                                        </p:tgtEl>
                                      </p:cBhvr>
                                    </p:animEffect>
                                  </p:childTnLst>
                                </p:cTn>
                              </p:par>
                            </p:childTnLst>
                          </p:cTn>
                        </p:par>
                        <p:par>
                          <p:cTn id="39" fill="hold">
                            <p:stCondLst>
                              <p:cond delay="500"/>
                            </p:stCondLst>
                            <p:childTnLst>
                              <p:par>
                                <p:cTn id="40" presetID="9" presetClass="entr" presetSubtype="0" fill="hold" grpId="0" nodeType="afterEffect">
                                  <p:stCondLst>
                                    <p:cond delay="500"/>
                                  </p:stCondLst>
                                  <p:childTnLst>
                                    <p:set>
                                      <p:cBhvr>
                                        <p:cTn id="41" dur="1" fill="hold">
                                          <p:stCondLst>
                                            <p:cond delay="0"/>
                                          </p:stCondLst>
                                        </p:cTn>
                                        <p:tgtEl>
                                          <p:spTgt spid="24"/>
                                        </p:tgtEl>
                                        <p:attrNameLst>
                                          <p:attrName>style.visibility</p:attrName>
                                        </p:attrNameLst>
                                      </p:cBhvr>
                                      <p:to>
                                        <p:strVal val="visible"/>
                                      </p:to>
                                    </p:set>
                                    <p:animEffect transition="in" filter="dissolve">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Docker Compose to </a:t>
            </a:r>
            <a:r>
              <a:rPr lang="en-US" dirty="0">
                <a:solidFill>
                  <a:srgbClr val="00B050"/>
                </a:solidFill>
              </a:rPr>
              <a:t>create/deploy</a:t>
            </a:r>
            <a:r>
              <a:rPr lang="en-US" dirty="0"/>
              <a:t> and </a:t>
            </a:r>
            <a:r>
              <a:rPr lang="en-US" dirty="0">
                <a:solidFill>
                  <a:srgbClr val="7030A0"/>
                </a:solidFill>
              </a:rPr>
              <a:t>verify</a:t>
            </a:r>
            <a:r>
              <a:rPr lang="en-US" dirty="0"/>
              <a:t> a five Container app</a:t>
            </a:r>
          </a:p>
          <a:p>
            <a:pPr marL="457200" lvl="1" indent="0">
              <a:buNone/>
            </a:pPr>
            <a:r>
              <a:rPr lang="en-US" sz="2800" b="1" i="1" dirty="0">
                <a:solidFill>
                  <a:srgbClr val="FFFF00"/>
                </a:solidFill>
              </a:rPr>
              <a:t>docker container ls -a</a:t>
            </a:r>
          </a:p>
          <a:p>
            <a:pPr marL="457200" lvl="1" indent="0">
              <a:buNone/>
            </a:pPr>
            <a:r>
              <a:rPr lang="en-US" sz="2800" b="1" i="1" dirty="0">
                <a:solidFill>
                  <a:srgbClr val="00B050"/>
                </a:solidFill>
              </a:rPr>
              <a:t>docker-compose up -d</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curl http://localhost:5001</a:t>
            </a:r>
          </a:p>
          <a:p>
            <a:pPr marL="457200" lvl="1" indent="0">
              <a:buNone/>
            </a:pPr>
            <a:r>
              <a:rPr lang="en-US" sz="2800" b="1" i="1" dirty="0">
                <a:solidFill>
                  <a:srgbClr val="FFFF00"/>
                </a:solidFill>
              </a:rPr>
              <a:t>curl http://localhost:5002</a:t>
            </a:r>
          </a:p>
          <a:p>
            <a:pPr marL="457200" lvl="1" indent="0">
              <a:buNone/>
            </a:pPr>
            <a:r>
              <a:rPr lang="en-US" sz="2800" b="1" i="1" dirty="0">
                <a:solidFill>
                  <a:srgbClr val="FFFF00"/>
                </a:solidFill>
              </a:rPr>
              <a:t>curl http://localhost:5003</a:t>
            </a:r>
          </a:p>
          <a:p>
            <a:pPr marL="457200" lvl="1" indent="0">
              <a:buNone/>
            </a:pPr>
            <a:r>
              <a:rPr lang="en-US" sz="2800" b="1" i="1" dirty="0">
                <a:solidFill>
                  <a:srgbClr val="7030A0"/>
                </a:solidFill>
              </a:rPr>
              <a:t>docker-compose down</a:t>
            </a:r>
          </a:p>
          <a:p>
            <a:pPr marL="457200" lvl="1" indent="0">
              <a:buNone/>
            </a:pPr>
            <a:r>
              <a:rPr lang="en-US" sz="2800" b="1" i="1" dirty="0">
                <a:solidFill>
                  <a:srgbClr val="FFFF00"/>
                </a:solidFill>
              </a:rPr>
              <a:t>docker container ls -a</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71</a:t>
            </a:fld>
            <a:endParaRPr lang="en-US" dirty="0"/>
          </a:p>
        </p:txBody>
      </p:sp>
    </p:spTree>
    <p:extLst>
      <p:ext uri="{BB962C8B-B14F-4D97-AF65-F5344CB8AC3E}">
        <p14:creationId xmlns:p14="http://schemas.microsoft.com/office/powerpoint/2010/main" val="150308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compose" descr="docker-compose">
            <a:hlinkClick r:id="" action="ppaction://media"/>
            <a:extLst>
              <a:ext uri="{FF2B5EF4-FFF2-40B4-BE49-F238E27FC236}">
                <a16:creationId xmlns:a16="http://schemas.microsoft.com/office/drawing/2014/main" id="{DEAF1570-4783-8242-95CA-54E88BC953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377325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1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361B5-F989-1B42-A9E6-11CEA715CBCF}"/>
              </a:ext>
            </a:extLst>
          </p:cNvPr>
          <p:cNvSpPr>
            <a:spLocks noGrp="1"/>
          </p:cNvSpPr>
          <p:nvPr>
            <p:ph type="title"/>
          </p:nvPr>
        </p:nvSpPr>
        <p:spPr/>
        <p:txBody>
          <a:bodyPr/>
          <a:lstStyle/>
          <a:p>
            <a:r>
              <a:rPr lang="en-US" dirty="0"/>
              <a:t>Cleaning Up</a:t>
            </a:r>
          </a:p>
        </p:txBody>
      </p:sp>
      <p:sp>
        <p:nvSpPr>
          <p:cNvPr id="3" name="Content Placeholder 2">
            <a:extLst>
              <a:ext uri="{FF2B5EF4-FFF2-40B4-BE49-F238E27FC236}">
                <a16:creationId xmlns:a16="http://schemas.microsoft.com/office/drawing/2014/main" id="{DBC3E629-5E5A-A241-BF15-ED951123C708}"/>
              </a:ext>
            </a:extLst>
          </p:cNvPr>
          <p:cNvSpPr>
            <a:spLocks noGrp="1"/>
          </p:cNvSpPr>
          <p:nvPr>
            <p:ph idx="1"/>
          </p:nvPr>
        </p:nvSpPr>
        <p:spPr/>
        <p:txBody>
          <a:bodyPr/>
          <a:lstStyle/>
          <a:p>
            <a:pPr lvl="1"/>
            <a:endParaRPr lang="en-US" dirty="0"/>
          </a:p>
        </p:txBody>
      </p:sp>
      <p:sp>
        <p:nvSpPr>
          <p:cNvPr id="4" name="Date Placeholder 3">
            <a:extLst>
              <a:ext uri="{FF2B5EF4-FFF2-40B4-BE49-F238E27FC236}">
                <a16:creationId xmlns:a16="http://schemas.microsoft.com/office/drawing/2014/main" id="{DF7B6D93-0D34-764F-BA13-54BACE11E271}"/>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522B27-1E0E-0342-B7E3-F19EF286A62D}"/>
              </a:ext>
            </a:extLst>
          </p:cNvPr>
          <p:cNvSpPr>
            <a:spLocks noGrp="1"/>
          </p:cNvSpPr>
          <p:nvPr>
            <p:ph type="sldNum" sz="quarter" idx="12"/>
          </p:nvPr>
        </p:nvSpPr>
        <p:spPr/>
        <p:txBody>
          <a:bodyPr/>
          <a:lstStyle/>
          <a:p>
            <a:fld id="{A44B02FA-DD2D-1844-AE35-8B2EAB0CF4EF}" type="slidenum">
              <a:rPr lang="en-US" smtClean="0"/>
              <a:pPr/>
              <a:t>73</a:t>
            </a:fld>
            <a:endParaRPr lang="en-US" dirty="0"/>
          </a:p>
        </p:txBody>
      </p:sp>
    </p:spTree>
    <p:extLst>
      <p:ext uri="{BB962C8B-B14F-4D97-AF65-F5344CB8AC3E}">
        <p14:creationId xmlns:p14="http://schemas.microsoft.com/office/powerpoint/2010/main" val="260912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Understand Docker Disk Usage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much storage do Images and Containers use?</a:t>
            </a:r>
          </a:p>
          <a:p>
            <a:pPr marL="457200" lvl="1" indent="0">
              <a:buNone/>
            </a:pPr>
            <a:r>
              <a:rPr lang="en-US" sz="2800" b="1" i="1" dirty="0">
                <a:solidFill>
                  <a:srgbClr val="FFFF00"/>
                </a:solidFill>
              </a:rPr>
              <a:t>docker system df</a:t>
            </a:r>
          </a:p>
          <a:p>
            <a:pPr marL="457200" lvl="1" indent="0">
              <a:buNone/>
            </a:pPr>
            <a:r>
              <a:rPr lang="en-US" sz="2800" b="1" i="1" dirty="0">
                <a:solidFill>
                  <a:srgbClr val="FFFF00"/>
                </a:solidFill>
              </a:rPr>
              <a:t>docker system df -v</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74</a:t>
            </a:fld>
            <a:endParaRPr lang="en-US" dirty="0"/>
          </a:p>
        </p:txBody>
      </p:sp>
    </p:spTree>
    <p:extLst>
      <p:ext uri="{BB962C8B-B14F-4D97-AF65-F5344CB8AC3E}">
        <p14:creationId xmlns:p14="http://schemas.microsoft.com/office/powerpoint/2010/main" val="81364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75</a:t>
            </a:fld>
            <a:endParaRPr lang="en-US" dirty="0"/>
          </a:p>
        </p:txBody>
      </p:sp>
      <p:pic>
        <p:nvPicPr>
          <p:cNvPr id="2" name="docker system df" descr="docker system df">
            <a:hlinkClick r:id="" action="ppaction://media"/>
            <a:extLst>
              <a:ext uri="{FF2B5EF4-FFF2-40B4-BE49-F238E27FC236}">
                <a16:creationId xmlns:a16="http://schemas.microsoft.com/office/drawing/2014/main" id="{95B8489F-F4DA-3347-A334-4CF48F052FD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3069" y="0"/>
            <a:ext cx="11345862" cy="6771742"/>
          </a:xfrm>
          <a:prstGeom prst="rect">
            <a:avLst/>
          </a:prstGeom>
        </p:spPr>
      </p:pic>
    </p:spTree>
    <p:extLst>
      <p:ext uri="{BB962C8B-B14F-4D97-AF65-F5344CB8AC3E}">
        <p14:creationId xmlns:p14="http://schemas.microsoft.com/office/powerpoint/2010/main" val="340283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All Running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stop</a:t>
            </a:r>
            <a:r>
              <a:rPr lang="en-US" dirty="0"/>
              <a:t> all </a:t>
            </a:r>
            <a:r>
              <a:rPr lang="en-US" dirty="0">
                <a:solidFill>
                  <a:srgbClr val="FFFF00"/>
                </a:solidFill>
              </a:rPr>
              <a:t>running</a:t>
            </a:r>
            <a:r>
              <a:rPr lang="en-US" dirty="0"/>
              <a:t> Containers?</a:t>
            </a:r>
          </a:p>
          <a:p>
            <a:pPr marL="457200" lvl="1" indent="0">
              <a:buNone/>
            </a:pPr>
            <a:r>
              <a:rPr lang="en-US" sz="2800" b="1" i="1" dirty="0">
                <a:solidFill>
                  <a:srgbClr val="FFFF00"/>
                </a:solidFill>
              </a:rPr>
              <a:t>docker container stop $(docker container ls -q)</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76</a:t>
            </a:fld>
            <a:endParaRPr lang="en-US" dirty="0"/>
          </a:p>
        </p:txBody>
      </p:sp>
    </p:spTree>
    <p:extLst>
      <p:ext uri="{BB962C8B-B14F-4D97-AF65-F5344CB8AC3E}">
        <p14:creationId xmlns:p14="http://schemas.microsoft.com/office/powerpoint/2010/main" val="17526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77</a:t>
            </a:fld>
            <a:endParaRPr lang="en-US" dirty="0"/>
          </a:p>
        </p:txBody>
      </p:sp>
      <p:pic>
        <p:nvPicPr>
          <p:cNvPr id="3" name="docker container stop -q" descr="docker container stop -q">
            <a:hlinkClick r:id="" action="ppaction://media"/>
            <a:extLst>
              <a:ext uri="{FF2B5EF4-FFF2-40B4-BE49-F238E27FC236}">
                <a16:creationId xmlns:a16="http://schemas.microsoft.com/office/drawing/2014/main" id="{105E1553-45F5-CD46-A706-30BDA5731BF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4797" y="4762"/>
            <a:ext cx="11482405" cy="6853237"/>
          </a:xfrm>
          <a:prstGeom prst="rect">
            <a:avLst/>
          </a:prstGeom>
        </p:spPr>
      </p:pic>
    </p:spTree>
    <p:extLst>
      <p:ext uri="{BB962C8B-B14F-4D97-AF65-F5344CB8AC3E}">
        <p14:creationId xmlns:p14="http://schemas.microsoft.com/office/powerpoint/2010/main" val="157778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All Stopped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remove</a:t>
            </a:r>
            <a:r>
              <a:rPr lang="en-US" dirty="0"/>
              <a:t> all </a:t>
            </a:r>
            <a:r>
              <a:rPr lang="en-US" dirty="0">
                <a:solidFill>
                  <a:srgbClr val="FFFF00"/>
                </a:solidFill>
              </a:rPr>
              <a:t>stopped</a:t>
            </a:r>
            <a:r>
              <a:rPr lang="en-US" dirty="0"/>
              <a:t> Containers?</a:t>
            </a:r>
          </a:p>
          <a:p>
            <a:pPr marL="457200" lvl="1" indent="0">
              <a:buNone/>
            </a:pPr>
            <a:r>
              <a:rPr lang="en-US" sz="2800" b="1" i="1" dirty="0">
                <a:solidFill>
                  <a:srgbClr val="FFFF00"/>
                </a:solidFill>
              </a:rPr>
              <a:t>docker container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78</a:t>
            </a:fld>
            <a:endParaRPr lang="en-US" dirty="0"/>
          </a:p>
        </p:txBody>
      </p:sp>
    </p:spTree>
    <p:extLst>
      <p:ext uri="{BB962C8B-B14F-4D97-AF65-F5344CB8AC3E}">
        <p14:creationId xmlns:p14="http://schemas.microsoft.com/office/powerpoint/2010/main" val="166891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79</a:t>
            </a:fld>
            <a:endParaRPr lang="en-US" dirty="0"/>
          </a:p>
        </p:txBody>
      </p:sp>
      <p:pic>
        <p:nvPicPr>
          <p:cNvPr id="3" name="docker container prune" descr="docker container prune">
            <a:hlinkClick r:id="" action="ppaction://media"/>
            <a:extLst>
              <a:ext uri="{FF2B5EF4-FFF2-40B4-BE49-F238E27FC236}">
                <a16:creationId xmlns:a16="http://schemas.microsoft.com/office/drawing/2014/main" id="{6FF0D53C-F6AA-9841-A37D-B798A2179A4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92514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A2C7E-9730-C84F-8787-616E5DD9B0C0}"/>
              </a:ext>
            </a:extLst>
          </p:cNvPr>
          <p:cNvSpPr>
            <a:spLocks noGrp="1"/>
          </p:cNvSpPr>
          <p:nvPr>
            <p:ph type="title"/>
          </p:nvPr>
        </p:nvSpPr>
        <p:spPr/>
        <p:txBody>
          <a:bodyPr/>
          <a:lstStyle/>
          <a:p>
            <a:r>
              <a:rPr lang="en-US" dirty="0"/>
              <a:t>Virtual Machine and Container Architecture</a:t>
            </a:r>
          </a:p>
        </p:txBody>
      </p:sp>
      <p:sp>
        <p:nvSpPr>
          <p:cNvPr id="4" name="Date Placeholder 3">
            <a:extLst>
              <a:ext uri="{FF2B5EF4-FFF2-40B4-BE49-F238E27FC236}">
                <a16:creationId xmlns:a16="http://schemas.microsoft.com/office/drawing/2014/main" id="{B571B9F8-8D0E-3848-A00B-5575499D1122}"/>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0BA33BB8-2FED-134C-B4F1-C367A75B4C67}"/>
              </a:ext>
            </a:extLst>
          </p:cNvPr>
          <p:cNvSpPr>
            <a:spLocks noGrp="1"/>
          </p:cNvSpPr>
          <p:nvPr>
            <p:ph type="sldNum" sz="quarter" idx="12"/>
          </p:nvPr>
        </p:nvSpPr>
        <p:spPr/>
        <p:txBody>
          <a:bodyPr/>
          <a:lstStyle/>
          <a:p>
            <a:fld id="{A44B02FA-DD2D-1844-AE35-8B2EAB0CF4EF}" type="slidenum">
              <a:rPr lang="en-US" smtClean="0"/>
              <a:pPr/>
              <a:t>8</a:t>
            </a:fld>
            <a:endParaRPr lang="en-US" dirty="0"/>
          </a:p>
        </p:txBody>
      </p:sp>
      <p:sp>
        <p:nvSpPr>
          <p:cNvPr id="10" name="Rectangle 9">
            <a:extLst>
              <a:ext uri="{FF2B5EF4-FFF2-40B4-BE49-F238E27FC236}">
                <a16:creationId xmlns:a16="http://schemas.microsoft.com/office/drawing/2014/main" id="{405F03C0-E6DC-024D-889A-2479DE69AC4F}"/>
              </a:ext>
            </a:extLst>
          </p:cNvPr>
          <p:cNvSpPr/>
          <p:nvPr/>
        </p:nvSpPr>
        <p:spPr>
          <a:xfrm>
            <a:off x="619252"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11" name="Rectangle 10">
            <a:extLst>
              <a:ext uri="{FF2B5EF4-FFF2-40B4-BE49-F238E27FC236}">
                <a16:creationId xmlns:a16="http://schemas.microsoft.com/office/drawing/2014/main" id="{3ABE820B-27FA-E346-BF91-9D27F2537BDB}"/>
              </a:ext>
            </a:extLst>
          </p:cNvPr>
          <p:cNvSpPr/>
          <p:nvPr/>
        </p:nvSpPr>
        <p:spPr>
          <a:xfrm>
            <a:off x="619251" y="5271119"/>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1)</a:t>
            </a:r>
          </a:p>
        </p:txBody>
      </p:sp>
      <p:sp>
        <p:nvSpPr>
          <p:cNvPr id="12" name="Rectangle 11">
            <a:extLst>
              <a:ext uri="{FF2B5EF4-FFF2-40B4-BE49-F238E27FC236}">
                <a16:creationId xmlns:a16="http://schemas.microsoft.com/office/drawing/2014/main" id="{B0339852-E68D-ED4F-9C3E-7B184C6EC9AE}"/>
              </a:ext>
            </a:extLst>
          </p:cNvPr>
          <p:cNvSpPr/>
          <p:nvPr/>
        </p:nvSpPr>
        <p:spPr>
          <a:xfrm>
            <a:off x="619250" y="2504660"/>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36B4D73-2FEB-CC47-B526-56BB078DF402}"/>
              </a:ext>
            </a:extLst>
          </p:cNvPr>
          <p:cNvSpPr txBox="1"/>
          <p:nvPr/>
        </p:nvSpPr>
        <p:spPr>
          <a:xfrm>
            <a:off x="619250" y="2538796"/>
            <a:ext cx="3183835" cy="369332"/>
          </a:xfrm>
          <a:prstGeom prst="rect">
            <a:avLst/>
          </a:prstGeom>
          <a:noFill/>
        </p:spPr>
        <p:txBody>
          <a:bodyPr wrap="square" rtlCol="0">
            <a:spAutoFit/>
          </a:bodyPr>
          <a:lstStyle/>
          <a:p>
            <a:pPr algn="ctr"/>
            <a:r>
              <a:rPr lang="en-US" dirty="0"/>
              <a:t>Virtual Machines</a:t>
            </a:r>
          </a:p>
        </p:txBody>
      </p:sp>
      <p:grpSp>
        <p:nvGrpSpPr>
          <p:cNvPr id="104" name="Group 103">
            <a:extLst>
              <a:ext uri="{FF2B5EF4-FFF2-40B4-BE49-F238E27FC236}">
                <a16:creationId xmlns:a16="http://schemas.microsoft.com/office/drawing/2014/main" id="{8184E76F-B98C-1A44-BC48-88BF5376E051}"/>
              </a:ext>
            </a:extLst>
          </p:cNvPr>
          <p:cNvGrpSpPr/>
          <p:nvPr/>
        </p:nvGrpSpPr>
        <p:grpSpPr>
          <a:xfrm>
            <a:off x="725172" y="2898470"/>
            <a:ext cx="935266" cy="2250844"/>
            <a:chOff x="725172" y="2898470"/>
            <a:chExt cx="935266" cy="2250844"/>
          </a:xfrm>
        </p:grpSpPr>
        <p:sp>
          <p:nvSpPr>
            <p:cNvPr id="14" name="Rectangle 13">
              <a:extLst>
                <a:ext uri="{FF2B5EF4-FFF2-40B4-BE49-F238E27FC236}">
                  <a16:creationId xmlns:a16="http://schemas.microsoft.com/office/drawing/2014/main" id="{18A83643-6DE0-7F4A-8643-4A4A3EFC1862}"/>
                </a:ext>
              </a:extLst>
            </p:cNvPr>
            <p:cNvSpPr/>
            <p:nvPr/>
          </p:nvSpPr>
          <p:spPr>
            <a:xfrm>
              <a:off x="725173"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38943507-B48F-724A-BF73-9ACB8E6C7360}"/>
                </a:ext>
              </a:extLst>
            </p:cNvPr>
            <p:cNvSpPr/>
            <p:nvPr/>
          </p:nvSpPr>
          <p:spPr>
            <a:xfrm>
              <a:off x="725173"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6" name="Rectangle 15">
              <a:extLst>
                <a:ext uri="{FF2B5EF4-FFF2-40B4-BE49-F238E27FC236}">
                  <a16:creationId xmlns:a16="http://schemas.microsoft.com/office/drawing/2014/main" id="{6BC607C4-0F9F-8A48-8378-667E346F142B}"/>
                </a:ext>
              </a:extLst>
            </p:cNvPr>
            <p:cNvSpPr/>
            <p:nvPr/>
          </p:nvSpPr>
          <p:spPr>
            <a:xfrm>
              <a:off x="725172"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5" name="Group 104">
            <a:extLst>
              <a:ext uri="{FF2B5EF4-FFF2-40B4-BE49-F238E27FC236}">
                <a16:creationId xmlns:a16="http://schemas.microsoft.com/office/drawing/2014/main" id="{FE3C79B1-EB9F-AA49-86B7-08A6DF4B2CE0}"/>
              </a:ext>
            </a:extLst>
          </p:cNvPr>
          <p:cNvGrpSpPr/>
          <p:nvPr/>
        </p:nvGrpSpPr>
        <p:grpSpPr>
          <a:xfrm>
            <a:off x="1738614" y="2898470"/>
            <a:ext cx="935266" cy="2250844"/>
            <a:chOff x="1738614" y="2898470"/>
            <a:chExt cx="935266" cy="2250844"/>
          </a:xfrm>
        </p:grpSpPr>
        <p:sp>
          <p:nvSpPr>
            <p:cNvPr id="17" name="Rectangle 16">
              <a:extLst>
                <a:ext uri="{FF2B5EF4-FFF2-40B4-BE49-F238E27FC236}">
                  <a16:creationId xmlns:a16="http://schemas.microsoft.com/office/drawing/2014/main" id="{888F27EA-D604-EB42-9F40-9DEA87820329}"/>
                </a:ext>
              </a:extLst>
            </p:cNvPr>
            <p:cNvSpPr/>
            <p:nvPr/>
          </p:nvSpPr>
          <p:spPr>
            <a:xfrm>
              <a:off x="1738615"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8" name="Rectangle 17">
              <a:extLst>
                <a:ext uri="{FF2B5EF4-FFF2-40B4-BE49-F238E27FC236}">
                  <a16:creationId xmlns:a16="http://schemas.microsoft.com/office/drawing/2014/main" id="{A677F251-9361-4A4D-9448-F59510CAFE15}"/>
                </a:ext>
              </a:extLst>
            </p:cNvPr>
            <p:cNvSpPr/>
            <p:nvPr/>
          </p:nvSpPr>
          <p:spPr>
            <a:xfrm>
              <a:off x="1738615"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9" name="Rectangle 18">
              <a:extLst>
                <a:ext uri="{FF2B5EF4-FFF2-40B4-BE49-F238E27FC236}">
                  <a16:creationId xmlns:a16="http://schemas.microsoft.com/office/drawing/2014/main" id="{44FA2793-3A9D-AE4D-A19A-D18C0497FD98}"/>
                </a:ext>
              </a:extLst>
            </p:cNvPr>
            <p:cNvSpPr/>
            <p:nvPr/>
          </p:nvSpPr>
          <p:spPr>
            <a:xfrm>
              <a:off x="1738614"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6" name="Group 105">
            <a:extLst>
              <a:ext uri="{FF2B5EF4-FFF2-40B4-BE49-F238E27FC236}">
                <a16:creationId xmlns:a16="http://schemas.microsoft.com/office/drawing/2014/main" id="{70E73978-F4C2-8948-B3CF-580671E705B4}"/>
              </a:ext>
            </a:extLst>
          </p:cNvPr>
          <p:cNvGrpSpPr/>
          <p:nvPr/>
        </p:nvGrpSpPr>
        <p:grpSpPr>
          <a:xfrm>
            <a:off x="2752056" y="2898470"/>
            <a:ext cx="935266" cy="2250844"/>
            <a:chOff x="2752056" y="2898470"/>
            <a:chExt cx="935266" cy="2250844"/>
          </a:xfrm>
        </p:grpSpPr>
        <p:sp>
          <p:nvSpPr>
            <p:cNvPr id="64" name="Rectangle 63">
              <a:extLst>
                <a:ext uri="{FF2B5EF4-FFF2-40B4-BE49-F238E27FC236}">
                  <a16:creationId xmlns:a16="http://schemas.microsoft.com/office/drawing/2014/main" id="{20F3E272-025D-104B-A426-18A36F8EF7E4}"/>
                </a:ext>
              </a:extLst>
            </p:cNvPr>
            <p:cNvSpPr/>
            <p:nvPr/>
          </p:nvSpPr>
          <p:spPr>
            <a:xfrm>
              <a:off x="2752057"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65" name="Rectangle 64">
              <a:extLst>
                <a:ext uri="{FF2B5EF4-FFF2-40B4-BE49-F238E27FC236}">
                  <a16:creationId xmlns:a16="http://schemas.microsoft.com/office/drawing/2014/main" id="{B0E6BBE3-53AB-964A-8211-23635C6145BB}"/>
                </a:ext>
              </a:extLst>
            </p:cNvPr>
            <p:cNvSpPr/>
            <p:nvPr/>
          </p:nvSpPr>
          <p:spPr>
            <a:xfrm>
              <a:off x="2752057"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66" name="Rectangle 65">
              <a:extLst>
                <a:ext uri="{FF2B5EF4-FFF2-40B4-BE49-F238E27FC236}">
                  <a16:creationId xmlns:a16="http://schemas.microsoft.com/office/drawing/2014/main" id="{7945D213-3C27-174D-9C76-C3705DE6BA1C}"/>
                </a:ext>
              </a:extLst>
            </p:cNvPr>
            <p:cNvSpPr/>
            <p:nvPr/>
          </p:nvSpPr>
          <p:spPr>
            <a:xfrm>
              <a:off x="2752056"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67" name="Rectangle 66">
            <a:extLst>
              <a:ext uri="{FF2B5EF4-FFF2-40B4-BE49-F238E27FC236}">
                <a16:creationId xmlns:a16="http://schemas.microsoft.com/office/drawing/2014/main" id="{F95263E7-9985-6841-B1E1-97B77C0137C7}"/>
              </a:ext>
            </a:extLst>
          </p:cNvPr>
          <p:cNvSpPr/>
          <p:nvPr/>
        </p:nvSpPr>
        <p:spPr>
          <a:xfrm>
            <a:off x="4504084"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68" name="Rectangle 67">
            <a:extLst>
              <a:ext uri="{FF2B5EF4-FFF2-40B4-BE49-F238E27FC236}">
                <a16:creationId xmlns:a16="http://schemas.microsoft.com/office/drawing/2014/main" id="{79F4826D-DABA-A449-999E-F4C1D6842A87}"/>
              </a:ext>
            </a:extLst>
          </p:cNvPr>
          <p:cNvSpPr/>
          <p:nvPr/>
        </p:nvSpPr>
        <p:spPr>
          <a:xfrm>
            <a:off x="4504083"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69" name="Rectangle 68">
            <a:extLst>
              <a:ext uri="{FF2B5EF4-FFF2-40B4-BE49-F238E27FC236}">
                <a16:creationId xmlns:a16="http://schemas.microsoft.com/office/drawing/2014/main" id="{2DE4EAEA-A8F5-F74C-9A8C-E00D8B7501F7}"/>
              </a:ext>
            </a:extLst>
          </p:cNvPr>
          <p:cNvSpPr/>
          <p:nvPr/>
        </p:nvSpPr>
        <p:spPr>
          <a:xfrm>
            <a:off x="4504082"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a:extLst>
              <a:ext uri="{FF2B5EF4-FFF2-40B4-BE49-F238E27FC236}">
                <a16:creationId xmlns:a16="http://schemas.microsoft.com/office/drawing/2014/main" id="{BAF5195D-1613-3A45-A9D6-E026304DE0CF}"/>
              </a:ext>
            </a:extLst>
          </p:cNvPr>
          <p:cNvSpPr txBox="1"/>
          <p:nvPr/>
        </p:nvSpPr>
        <p:spPr>
          <a:xfrm>
            <a:off x="4504082" y="2026632"/>
            <a:ext cx="3183835" cy="369332"/>
          </a:xfrm>
          <a:prstGeom prst="rect">
            <a:avLst/>
          </a:prstGeom>
          <a:noFill/>
        </p:spPr>
        <p:txBody>
          <a:bodyPr wrap="square" rtlCol="0">
            <a:spAutoFit/>
          </a:bodyPr>
          <a:lstStyle/>
          <a:p>
            <a:pPr algn="ctr"/>
            <a:r>
              <a:rPr lang="en-US" dirty="0"/>
              <a:t>Virtual Machines</a:t>
            </a:r>
          </a:p>
        </p:txBody>
      </p:sp>
      <p:grpSp>
        <p:nvGrpSpPr>
          <p:cNvPr id="107" name="Group 106">
            <a:extLst>
              <a:ext uri="{FF2B5EF4-FFF2-40B4-BE49-F238E27FC236}">
                <a16:creationId xmlns:a16="http://schemas.microsoft.com/office/drawing/2014/main" id="{6A1ABD92-CA08-204F-8872-4DA02873C7CA}"/>
              </a:ext>
            </a:extLst>
          </p:cNvPr>
          <p:cNvGrpSpPr/>
          <p:nvPr/>
        </p:nvGrpSpPr>
        <p:grpSpPr>
          <a:xfrm>
            <a:off x="4610004" y="2386306"/>
            <a:ext cx="935266" cy="2250844"/>
            <a:chOff x="4610004" y="2386306"/>
            <a:chExt cx="935266" cy="2250844"/>
          </a:xfrm>
        </p:grpSpPr>
        <p:sp>
          <p:nvSpPr>
            <p:cNvPr id="71" name="Rectangle 70">
              <a:extLst>
                <a:ext uri="{FF2B5EF4-FFF2-40B4-BE49-F238E27FC236}">
                  <a16:creationId xmlns:a16="http://schemas.microsoft.com/office/drawing/2014/main" id="{67C35941-F60A-854D-B20C-68665CEE4166}"/>
                </a:ext>
              </a:extLst>
            </p:cNvPr>
            <p:cNvSpPr/>
            <p:nvPr/>
          </p:nvSpPr>
          <p:spPr>
            <a:xfrm>
              <a:off x="4610005"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2" name="Rectangle 71">
              <a:extLst>
                <a:ext uri="{FF2B5EF4-FFF2-40B4-BE49-F238E27FC236}">
                  <a16:creationId xmlns:a16="http://schemas.microsoft.com/office/drawing/2014/main" id="{DA5C97C6-04F7-5342-9C7B-FC815EF868EB}"/>
                </a:ext>
              </a:extLst>
            </p:cNvPr>
            <p:cNvSpPr/>
            <p:nvPr/>
          </p:nvSpPr>
          <p:spPr>
            <a:xfrm>
              <a:off x="461000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3" name="Rectangle 72">
              <a:extLst>
                <a:ext uri="{FF2B5EF4-FFF2-40B4-BE49-F238E27FC236}">
                  <a16:creationId xmlns:a16="http://schemas.microsoft.com/office/drawing/2014/main" id="{F5C1AD0F-9670-E44E-B743-5CB11A98B128}"/>
                </a:ext>
              </a:extLst>
            </p:cNvPr>
            <p:cNvSpPr/>
            <p:nvPr/>
          </p:nvSpPr>
          <p:spPr>
            <a:xfrm>
              <a:off x="461000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8" name="Group 107">
            <a:extLst>
              <a:ext uri="{FF2B5EF4-FFF2-40B4-BE49-F238E27FC236}">
                <a16:creationId xmlns:a16="http://schemas.microsoft.com/office/drawing/2014/main" id="{B0135BF5-F0DC-BF48-B602-35F6A3B4E4E5}"/>
              </a:ext>
            </a:extLst>
          </p:cNvPr>
          <p:cNvGrpSpPr/>
          <p:nvPr/>
        </p:nvGrpSpPr>
        <p:grpSpPr>
          <a:xfrm>
            <a:off x="5623446" y="2386306"/>
            <a:ext cx="935266" cy="2250844"/>
            <a:chOff x="5623446" y="2386306"/>
            <a:chExt cx="935266" cy="2250844"/>
          </a:xfrm>
        </p:grpSpPr>
        <p:sp>
          <p:nvSpPr>
            <p:cNvPr id="74" name="Rectangle 73">
              <a:extLst>
                <a:ext uri="{FF2B5EF4-FFF2-40B4-BE49-F238E27FC236}">
                  <a16:creationId xmlns:a16="http://schemas.microsoft.com/office/drawing/2014/main" id="{A3EC5D2A-BFD9-114D-AE30-E55755F6E7F7}"/>
                </a:ext>
              </a:extLst>
            </p:cNvPr>
            <p:cNvSpPr/>
            <p:nvPr/>
          </p:nvSpPr>
          <p:spPr>
            <a:xfrm>
              <a:off x="5623447"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5" name="Rectangle 74">
              <a:extLst>
                <a:ext uri="{FF2B5EF4-FFF2-40B4-BE49-F238E27FC236}">
                  <a16:creationId xmlns:a16="http://schemas.microsoft.com/office/drawing/2014/main" id="{D73BE753-4A39-3C40-8817-CC40B3C9D442}"/>
                </a:ext>
              </a:extLst>
            </p:cNvPr>
            <p:cNvSpPr/>
            <p:nvPr/>
          </p:nvSpPr>
          <p:spPr>
            <a:xfrm>
              <a:off x="562344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6" name="Rectangle 75">
              <a:extLst>
                <a:ext uri="{FF2B5EF4-FFF2-40B4-BE49-F238E27FC236}">
                  <a16:creationId xmlns:a16="http://schemas.microsoft.com/office/drawing/2014/main" id="{C4737556-92AB-9048-922C-3E00E86A0F65}"/>
                </a:ext>
              </a:extLst>
            </p:cNvPr>
            <p:cNvSpPr/>
            <p:nvPr/>
          </p:nvSpPr>
          <p:spPr>
            <a:xfrm>
              <a:off x="562344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9" name="Group 108">
            <a:extLst>
              <a:ext uri="{FF2B5EF4-FFF2-40B4-BE49-F238E27FC236}">
                <a16:creationId xmlns:a16="http://schemas.microsoft.com/office/drawing/2014/main" id="{78914A0F-58FD-224E-8953-714AB35E9D3E}"/>
              </a:ext>
            </a:extLst>
          </p:cNvPr>
          <p:cNvGrpSpPr/>
          <p:nvPr/>
        </p:nvGrpSpPr>
        <p:grpSpPr>
          <a:xfrm>
            <a:off x="6636888" y="2386306"/>
            <a:ext cx="935266" cy="2250844"/>
            <a:chOff x="6636888" y="2386306"/>
            <a:chExt cx="935266" cy="2250844"/>
          </a:xfrm>
        </p:grpSpPr>
        <p:sp>
          <p:nvSpPr>
            <p:cNvPr id="77" name="Rectangle 76">
              <a:extLst>
                <a:ext uri="{FF2B5EF4-FFF2-40B4-BE49-F238E27FC236}">
                  <a16:creationId xmlns:a16="http://schemas.microsoft.com/office/drawing/2014/main" id="{674584F5-4C75-C64D-8999-31CEBCDB65AE}"/>
                </a:ext>
              </a:extLst>
            </p:cNvPr>
            <p:cNvSpPr/>
            <p:nvPr/>
          </p:nvSpPr>
          <p:spPr>
            <a:xfrm>
              <a:off x="6636889"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8" name="Rectangle 77">
              <a:extLst>
                <a:ext uri="{FF2B5EF4-FFF2-40B4-BE49-F238E27FC236}">
                  <a16:creationId xmlns:a16="http://schemas.microsoft.com/office/drawing/2014/main" id="{E32A1673-7357-4E4C-97FF-05FD231FF32C}"/>
                </a:ext>
              </a:extLst>
            </p:cNvPr>
            <p:cNvSpPr/>
            <p:nvPr/>
          </p:nvSpPr>
          <p:spPr>
            <a:xfrm>
              <a:off x="663688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9" name="Rectangle 78">
              <a:extLst>
                <a:ext uri="{FF2B5EF4-FFF2-40B4-BE49-F238E27FC236}">
                  <a16:creationId xmlns:a16="http://schemas.microsoft.com/office/drawing/2014/main" id="{2A0C35B5-0B64-FE41-A32B-16C3C11ED859}"/>
                </a:ext>
              </a:extLst>
            </p:cNvPr>
            <p:cNvSpPr/>
            <p:nvPr/>
          </p:nvSpPr>
          <p:spPr>
            <a:xfrm>
              <a:off x="663688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80" name="Rectangle 79">
            <a:extLst>
              <a:ext uri="{FF2B5EF4-FFF2-40B4-BE49-F238E27FC236}">
                <a16:creationId xmlns:a16="http://schemas.microsoft.com/office/drawing/2014/main" id="{61746ABA-E598-364F-9661-C76BD4B6F829}"/>
              </a:ext>
            </a:extLst>
          </p:cNvPr>
          <p:cNvSpPr/>
          <p:nvPr/>
        </p:nvSpPr>
        <p:spPr>
          <a:xfrm>
            <a:off x="4504082" y="4758955"/>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2)</a:t>
            </a:r>
          </a:p>
        </p:txBody>
      </p:sp>
      <p:sp>
        <p:nvSpPr>
          <p:cNvPr id="81" name="Rectangle 80">
            <a:extLst>
              <a:ext uri="{FF2B5EF4-FFF2-40B4-BE49-F238E27FC236}">
                <a16:creationId xmlns:a16="http://schemas.microsoft.com/office/drawing/2014/main" id="{0E136C0D-B250-6446-9441-312314EA8C06}"/>
              </a:ext>
            </a:extLst>
          </p:cNvPr>
          <p:cNvSpPr/>
          <p:nvPr/>
        </p:nvSpPr>
        <p:spPr>
          <a:xfrm>
            <a:off x="8587794"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82" name="Rectangle 81">
            <a:extLst>
              <a:ext uri="{FF2B5EF4-FFF2-40B4-BE49-F238E27FC236}">
                <a16:creationId xmlns:a16="http://schemas.microsoft.com/office/drawing/2014/main" id="{6640CC0D-8F20-424C-8E03-33757241AEE1}"/>
              </a:ext>
            </a:extLst>
          </p:cNvPr>
          <p:cNvSpPr/>
          <p:nvPr/>
        </p:nvSpPr>
        <p:spPr>
          <a:xfrm>
            <a:off x="8587793"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83" name="Rectangle 82">
            <a:extLst>
              <a:ext uri="{FF2B5EF4-FFF2-40B4-BE49-F238E27FC236}">
                <a16:creationId xmlns:a16="http://schemas.microsoft.com/office/drawing/2014/main" id="{E5CAC193-33BB-D240-9132-D8837CA28596}"/>
              </a:ext>
            </a:extLst>
          </p:cNvPr>
          <p:cNvSpPr/>
          <p:nvPr/>
        </p:nvSpPr>
        <p:spPr>
          <a:xfrm>
            <a:off x="8587792"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EAA801AE-D8E1-494A-920C-5F6F2938D1C6}"/>
              </a:ext>
            </a:extLst>
          </p:cNvPr>
          <p:cNvSpPr txBox="1"/>
          <p:nvPr/>
        </p:nvSpPr>
        <p:spPr>
          <a:xfrm>
            <a:off x="8587792" y="2026632"/>
            <a:ext cx="3183835" cy="369332"/>
          </a:xfrm>
          <a:prstGeom prst="rect">
            <a:avLst/>
          </a:prstGeom>
          <a:noFill/>
        </p:spPr>
        <p:txBody>
          <a:bodyPr wrap="square" rtlCol="0">
            <a:spAutoFit/>
          </a:bodyPr>
          <a:lstStyle/>
          <a:p>
            <a:pPr algn="ctr"/>
            <a:r>
              <a:rPr lang="en-US" dirty="0"/>
              <a:t>Containers</a:t>
            </a:r>
          </a:p>
        </p:txBody>
      </p:sp>
      <p:grpSp>
        <p:nvGrpSpPr>
          <p:cNvPr id="113" name="Group 112">
            <a:extLst>
              <a:ext uri="{FF2B5EF4-FFF2-40B4-BE49-F238E27FC236}">
                <a16:creationId xmlns:a16="http://schemas.microsoft.com/office/drawing/2014/main" id="{F550FCAF-B462-244B-BAFE-D58DBDEE3CED}"/>
              </a:ext>
            </a:extLst>
          </p:cNvPr>
          <p:cNvGrpSpPr/>
          <p:nvPr/>
        </p:nvGrpSpPr>
        <p:grpSpPr>
          <a:xfrm>
            <a:off x="8693714" y="2386306"/>
            <a:ext cx="935266" cy="963426"/>
            <a:chOff x="8693714" y="2386306"/>
            <a:chExt cx="935266" cy="963426"/>
          </a:xfrm>
        </p:grpSpPr>
        <p:sp>
          <p:nvSpPr>
            <p:cNvPr id="86" name="Rectangle 85">
              <a:extLst>
                <a:ext uri="{FF2B5EF4-FFF2-40B4-BE49-F238E27FC236}">
                  <a16:creationId xmlns:a16="http://schemas.microsoft.com/office/drawing/2014/main" id="{D6C2CB60-396C-B54C-8C6D-49FF7EC5CAB9}"/>
                </a:ext>
              </a:extLst>
            </p:cNvPr>
            <p:cNvSpPr/>
            <p:nvPr/>
          </p:nvSpPr>
          <p:spPr>
            <a:xfrm>
              <a:off x="869371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87" name="Rectangle 86">
              <a:extLst>
                <a:ext uri="{FF2B5EF4-FFF2-40B4-BE49-F238E27FC236}">
                  <a16:creationId xmlns:a16="http://schemas.microsoft.com/office/drawing/2014/main" id="{46CEC128-D070-9A4C-8F7B-B35C01764C61}"/>
                </a:ext>
              </a:extLst>
            </p:cNvPr>
            <p:cNvSpPr/>
            <p:nvPr/>
          </p:nvSpPr>
          <p:spPr>
            <a:xfrm>
              <a:off x="869371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4" name="Group 113">
            <a:extLst>
              <a:ext uri="{FF2B5EF4-FFF2-40B4-BE49-F238E27FC236}">
                <a16:creationId xmlns:a16="http://schemas.microsoft.com/office/drawing/2014/main" id="{42F73D43-A40E-BE41-98EC-BA7476DCA58D}"/>
              </a:ext>
            </a:extLst>
          </p:cNvPr>
          <p:cNvGrpSpPr/>
          <p:nvPr/>
        </p:nvGrpSpPr>
        <p:grpSpPr>
          <a:xfrm>
            <a:off x="9707156" y="2386306"/>
            <a:ext cx="935266" cy="963426"/>
            <a:chOff x="9707156" y="2386306"/>
            <a:chExt cx="935266" cy="963426"/>
          </a:xfrm>
        </p:grpSpPr>
        <p:sp>
          <p:nvSpPr>
            <p:cNvPr id="89" name="Rectangle 88">
              <a:extLst>
                <a:ext uri="{FF2B5EF4-FFF2-40B4-BE49-F238E27FC236}">
                  <a16:creationId xmlns:a16="http://schemas.microsoft.com/office/drawing/2014/main" id="{0057CD18-FF49-E34A-A609-7AAB30EC2BB9}"/>
                </a:ext>
              </a:extLst>
            </p:cNvPr>
            <p:cNvSpPr/>
            <p:nvPr/>
          </p:nvSpPr>
          <p:spPr>
            <a:xfrm>
              <a:off x="970715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0" name="Rectangle 89">
              <a:extLst>
                <a:ext uri="{FF2B5EF4-FFF2-40B4-BE49-F238E27FC236}">
                  <a16:creationId xmlns:a16="http://schemas.microsoft.com/office/drawing/2014/main" id="{4532B4B2-BAF7-5449-82C6-233F9837BFC8}"/>
                </a:ext>
              </a:extLst>
            </p:cNvPr>
            <p:cNvSpPr/>
            <p:nvPr/>
          </p:nvSpPr>
          <p:spPr>
            <a:xfrm>
              <a:off x="970715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5" name="Group 114">
            <a:extLst>
              <a:ext uri="{FF2B5EF4-FFF2-40B4-BE49-F238E27FC236}">
                <a16:creationId xmlns:a16="http://schemas.microsoft.com/office/drawing/2014/main" id="{4918CC92-ADE0-6E4F-A328-0060A6F944B3}"/>
              </a:ext>
            </a:extLst>
          </p:cNvPr>
          <p:cNvGrpSpPr/>
          <p:nvPr/>
        </p:nvGrpSpPr>
        <p:grpSpPr>
          <a:xfrm>
            <a:off x="10720598" y="2386306"/>
            <a:ext cx="935266" cy="963426"/>
            <a:chOff x="10720598" y="2386306"/>
            <a:chExt cx="935266" cy="963426"/>
          </a:xfrm>
        </p:grpSpPr>
        <p:sp>
          <p:nvSpPr>
            <p:cNvPr id="92" name="Rectangle 91">
              <a:extLst>
                <a:ext uri="{FF2B5EF4-FFF2-40B4-BE49-F238E27FC236}">
                  <a16:creationId xmlns:a16="http://schemas.microsoft.com/office/drawing/2014/main" id="{10E785DD-43A6-8844-A19F-5A2087A5B67B}"/>
                </a:ext>
              </a:extLst>
            </p:cNvPr>
            <p:cNvSpPr/>
            <p:nvPr/>
          </p:nvSpPr>
          <p:spPr>
            <a:xfrm>
              <a:off x="1072059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3" name="Rectangle 92">
              <a:extLst>
                <a:ext uri="{FF2B5EF4-FFF2-40B4-BE49-F238E27FC236}">
                  <a16:creationId xmlns:a16="http://schemas.microsoft.com/office/drawing/2014/main" id="{199373C8-B9D2-8749-AFDF-A829919E9A4F}"/>
                </a:ext>
              </a:extLst>
            </p:cNvPr>
            <p:cNvSpPr/>
            <p:nvPr/>
          </p:nvSpPr>
          <p:spPr>
            <a:xfrm>
              <a:off x="1072059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94" name="Rectangle 93">
            <a:extLst>
              <a:ext uri="{FF2B5EF4-FFF2-40B4-BE49-F238E27FC236}">
                <a16:creationId xmlns:a16="http://schemas.microsoft.com/office/drawing/2014/main" id="{8FDB0BCE-6C00-E042-803E-69FC575F38F9}"/>
              </a:ext>
            </a:extLst>
          </p:cNvPr>
          <p:cNvSpPr/>
          <p:nvPr/>
        </p:nvSpPr>
        <p:spPr>
          <a:xfrm>
            <a:off x="8587792" y="4758955"/>
            <a:ext cx="3183835" cy="45126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Daemon</a:t>
            </a:r>
          </a:p>
        </p:txBody>
      </p:sp>
      <p:grpSp>
        <p:nvGrpSpPr>
          <p:cNvPr id="110" name="Group 109">
            <a:extLst>
              <a:ext uri="{FF2B5EF4-FFF2-40B4-BE49-F238E27FC236}">
                <a16:creationId xmlns:a16="http://schemas.microsoft.com/office/drawing/2014/main" id="{8A3B9741-F3C3-BB45-9394-A33035CF2C0D}"/>
              </a:ext>
            </a:extLst>
          </p:cNvPr>
          <p:cNvGrpSpPr/>
          <p:nvPr/>
        </p:nvGrpSpPr>
        <p:grpSpPr>
          <a:xfrm>
            <a:off x="8693714" y="3542179"/>
            <a:ext cx="935266" cy="963426"/>
            <a:chOff x="8693714" y="3542179"/>
            <a:chExt cx="935266" cy="963426"/>
          </a:xfrm>
        </p:grpSpPr>
        <p:sp>
          <p:nvSpPr>
            <p:cNvPr id="95" name="Rectangle 94">
              <a:extLst>
                <a:ext uri="{FF2B5EF4-FFF2-40B4-BE49-F238E27FC236}">
                  <a16:creationId xmlns:a16="http://schemas.microsoft.com/office/drawing/2014/main" id="{945A482F-92AE-804B-9A93-8DD9036B9570}"/>
                </a:ext>
              </a:extLst>
            </p:cNvPr>
            <p:cNvSpPr/>
            <p:nvPr/>
          </p:nvSpPr>
          <p:spPr>
            <a:xfrm>
              <a:off x="8693715"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6" name="Rectangle 95">
              <a:extLst>
                <a:ext uri="{FF2B5EF4-FFF2-40B4-BE49-F238E27FC236}">
                  <a16:creationId xmlns:a16="http://schemas.microsoft.com/office/drawing/2014/main" id="{C6FD0603-E7C0-EA48-A8D0-4CE345361D77}"/>
                </a:ext>
              </a:extLst>
            </p:cNvPr>
            <p:cNvSpPr/>
            <p:nvPr/>
          </p:nvSpPr>
          <p:spPr>
            <a:xfrm>
              <a:off x="8693714"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1" name="Group 110">
            <a:extLst>
              <a:ext uri="{FF2B5EF4-FFF2-40B4-BE49-F238E27FC236}">
                <a16:creationId xmlns:a16="http://schemas.microsoft.com/office/drawing/2014/main" id="{0BBF48D8-15A4-9C45-922A-53F8B822C387}"/>
              </a:ext>
            </a:extLst>
          </p:cNvPr>
          <p:cNvGrpSpPr/>
          <p:nvPr/>
        </p:nvGrpSpPr>
        <p:grpSpPr>
          <a:xfrm>
            <a:off x="9707156" y="3542179"/>
            <a:ext cx="935266" cy="963426"/>
            <a:chOff x="9707156" y="3542179"/>
            <a:chExt cx="935266" cy="963426"/>
          </a:xfrm>
        </p:grpSpPr>
        <p:sp>
          <p:nvSpPr>
            <p:cNvPr id="97" name="Rectangle 96">
              <a:extLst>
                <a:ext uri="{FF2B5EF4-FFF2-40B4-BE49-F238E27FC236}">
                  <a16:creationId xmlns:a16="http://schemas.microsoft.com/office/drawing/2014/main" id="{9FE6739F-7B55-BF41-BC14-F99058642BB9}"/>
                </a:ext>
              </a:extLst>
            </p:cNvPr>
            <p:cNvSpPr/>
            <p:nvPr/>
          </p:nvSpPr>
          <p:spPr>
            <a:xfrm>
              <a:off x="9707157"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8" name="Rectangle 97">
              <a:extLst>
                <a:ext uri="{FF2B5EF4-FFF2-40B4-BE49-F238E27FC236}">
                  <a16:creationId xmlns:a16="http://schemas.microsoft.com/office/drawing/2014/main" id="{0A93639D-95DB-C549-988D-67F7644018F7}"/>
                </a:ext>
              </a:extLst>
            </p:cNvPr>
            <p:cNvSpPr/>
            <p:nvPr/>
          </p:nvSpPr>
          <p:spPr>
            <a:xfrm>
              <a:off x="9707156"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2" name="Group 111">
            <a:extLst>
              <a:ext uri="{FF2B5EF4-FFF2-40B4-BE49-F238E27FC236}">
                <a16:creationId xmlns:a16="http://schemas.microsoft.com/office/drawing/2014/main" id="{D4DCCC2F-CEB8-BE44-9D9E-E1DCD32CE343}"/>
              </a:ext>
            </a:extLst>
          </p:cNvPr>
          <p:cNvGrpSpPr/>
          <p:nvPr/>
        </p:nvGrpSpPr>
        <p:grpSpPr>
          <a:xfrm>
            <a:off x="10720598" y="3542179"/>
            <a:ext cx="935266" cy="963426"/>
            <a:chOff x="10720598" y="3542179"/>
            <a:chExt cx="935266" cy="963426"/>
          </a:xfrm>
        </p:grpSpPr>
        <p:sp>
          <p:nvSpPr>
            <p:cNvPr id="99" name="Rectangle 98">
              <a:extLst>
                <a:ext uri="{FF2B5EF4-FFF2-40B4-BE49-F238E27FC236}">
                  <a16:creationId xmlns:a16="http://schemas.microsoft.com/office/drawing/2014/main" id="{5BD8C043-ADFF-824C-A192-24C7702CE39D}"/>
                </a:ext>
              </a:extLst>
            </p:cNvPr>
            <p:cNvSpPr/>
            <p:nvPr/>
          </p:nvSpPr>
          <p:spPr>
            <a:xfrm>
              <a:off x="10720599"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00" name="Rectangle 99">
              <a:extLst>
                <a:ext uri="{FF2B5EF4-FFF2-40B4-BE49-F238E27FC236}">
                  <a16:creationId xmlns:a16="http://schemas.microsoft.com/office/drawing/2014/main" id="{5EDCE06D-EAB1-0C44-8EA7-93054590329C}"/>
                </a:ext>
              </a:extLst>
            </p:cNvPr>
            <p:cNvSpPr/>
            <p:nvPr/>
          </p:nvSpPr>
          <p:spPr>
            <a:xfrm>
              <a:off x="10720598"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101" name="Content Placeholder 2">
            <a:extLst>
              <a:ext uri="{FF2B5EF4-FFF2-40B4-BE49-F238E27FC236}">
                <a16:creationId xmlns:a16="http://schemas.microsoft.com/office/drawing/2014/main" id="{4C1FEE86-C858-7946-A404-46CD8CDE7239}"/>
              </a:ext>
            </a:extLst>
          </p:cNvPr>
          <p:cNvSpPr txBox="1">
            <a:spLocks/>
          </p:cNvSpPr>
          <p:nvPr/>
        </p:nvSpPr>
        <p:spPr>
          <a:xfrm>
            <a:off x="619250" y="1504944"/>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1 Virtualization </a:t>
            </a:r>
          </a:p>
        </p:txBody>
      </p:sp>
      <p:sp>
        <p:nvSpPr>
          <p:cNvPr id="102" name="Content Placeholder 2">
            <a:extLst>
              <a:ext uri="{FF2B5EF4-FFF2-40B4-BE49-F238E27FC236}">
                <a16:creationId xmlns:a16="http://schemas.microsoft.com/office/drawing/2014/main" id="{3094D005-CBBF-D24F-A39E-9E12D61925EC}"/>
              </a:ext>
            </a:extLst>
          </p:cNvPr>
          <p:cNvSpPr txBox="1">
            <a:spLocks/>
          </p:cNvSpPr>
          <p:nvPr/>
        </p:nvSpPr>
        <p:spPr>
          <a:xfrm>
            <a:off x="4499160" y="1501282"/>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2 Virtualization </a:t>
            </a:r>
          </a:p>
        </p:txBody>
      </p:sp>
      <p:sp>
        <p:nvSpPr>
          <p:cNvPr id="103" name="Content Placeholder 2">
            <a:extLst>
              <a:ext uri="{FF2B5EF4-FFF2-40B4-BE49-F238E27FC236}">
                <a16:creationId xmlns:a16="http://schemas.microsoft.com/office/drawing/2014/main" id="{1F5AA298-D82B-964F-A00A-95A9AAB42D33}"/>
              </a:ext>
            </a:extLst>
          </p:cNvPr>
          <p:cNvSpPr txBox="1">
            <a:spLocks/>
          </p:cNvSpPr>
          <p:nvPr/>
        </p:nvSpPr>
        <p:spPr>
          <a:xfrm>
            <a:off x="8582870" y="1494935"/>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Containerization</a:t>
            </a:r>
          </a:p>
        </p:txBody>
      </p:sp>
    </p:spTree>
    <p:extLst>
      <p:ext uri="{BB962C8B-B14F-4D97-AF65-F5344CB8AC3E}">
        <p14:creationId xmlns:p14="http://schemas.microsoft.com/office/powerpoint/2010/main" val="406606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dissolve">
                                      <p:cBhvr>
                                        <p:cTn id="7" dur="5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par>
                          <p:cTn id="23" fill="hold">
                            <p:stCondLst>
                              <p:cond delay="500"/>
                            </p:stCondLst>
                            <p:childTnLst>
                              <p:par>
                                <p:cTn id="24" presetID="9"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childTnLst>
                          </p:cTn>
                        </p:par>
                        <p:par>
                          <p:cTn id="27" fill="hold">
                            <p:stCondLst>
                              <p:cond delay="1000"/>
                            </p:stCondLst>
                            <p:childTnLst>
                              <p:par>
                                <p:cTn id="28" presetID="22" presetClass="entr" presetSubtype="4"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wipe(down)">
                                      <p:cBhvr>
                                        <p:cTn id="30" dur="750"/>
                                        <p:tgtEl>
                                          <p:spTgt spid="104"/>
                                        </p:tgtEl>
                                      </p:cBhvr>
                                    </p:animEffect>
                                  </p:childTnLst>
                                </p:cTn>
                              </p:par>
                            </p:childTnLst>
                          </p:cTn>
                        </p:par>
                        <p:par>
                          <p:cTn id="31" fill="hold">
                            <p:stCondLst>
                              <p:cond delay="1750"/>
                            </p:stCondLst>
                            <p:childTnLst>
                              <p:par>
                                <p:cTn id="32" presetID="22" presetClass="entr" presetSubtype="4" fill="hold" nodeType="after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down)">
                                      <p:cBhvr>
                                        <p:cTn id="34" dur="750"/>
                                        <p:tgtEl>
                                          <p:spTgt spid="105"/>
                                        </p:tgtEl>
                                      </p:cBhvr>
                                    </p:animEffect>
                                  </p:childTnLst>
                                </p:cTn>
                              </p:par>
                            </p:childTnLst>
                          </p:cTn>
                        </p:par>
                        <p:par>
                          <p:cTn id="35" fill="hold">
                            <p:stCondLst>
                              <p:cond delay="2500"/>
                            </p:stCondLst>
                            <p:childTnLst>
                              <p:par>
                                <p:cTn id="36" presetID="22" presetClass="entr" presetSubtype="4" fill="hold" nodeType="afterEffect">
                                  <p:stCondLst>
                                    <p:cond delay="0"/>
                                  </p:stCondLst>
                                  <p:childTnLst>
                                    <p:set>
                                      <p:cBhvr>
                                        <p:cTn id="37" dur="1" fill="hold">
                                          <p:stCondLst>
                                            <p:cond delay="0"/>
                                          </p:stCondLst>
                                        </p:cTn>
                                        <p:tgtEl>
                                          <p:spTgt spid="106"/>
                                        </p:tgtEl>
                                        <p:attrNameLst>
                                          <p:attrName>style.visibility</p:attrName>
                                        </p:attrNameLst>
                                      </p:cBhvr>
                                      <p:to>
                                        <p:strVal val="visible"/>
                                      </p:to>
                                    </p:set>
                                    <p:animEffect transition="in" filter="wipe(down)">
                                      <p:cBhvr>
                                        <p:cTn id="38" dur="750"/>
                                        <p:tgtEl>
                                          <p:spTgt spid="106"/>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dissolve">
                                      <p:cBhvr>
                                        <p:cTn id="43" dur="500"/>
                                        <p:tgtEl>
                                          <p:spTgt spid="10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wipe(down)">
                                      <p:cBhvr>
                                        <p:cTn id="48" dur="500"/>
                                        <p:tgtEl>
                                          <p:spTgt spid="6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wipe(down)">
                                      <p:cBhvr>
                                        <p:cTn id="53" dur="500"/>
                                        <p:tgtEl>
                                          <p:spTgt spid="6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80"/>
                                        </p:tgtEl>
                                        <p:attrNameLst>
                                          <p:attrName>style.visibility</p:attrName>
                                        </p:attrNameLst>
                                      </p:cBhvr>
                                      <p:to>
                                        <p:strVal val="visible"/>
                                      </p:to>
                                    </p:set>
                                    <p:animEffect transition="in" filter="wipe(down)">
                                      <p:cBhvr>
                                        <p:cTn id="58" dur="500"/>
                                        <p:tgtEl>
                                          <p:spTgt spid="8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wipe(down)">
                                      <p:cBhvr>
                                        <p:cTn id="63" dur="500"/>
                                        <p:tgtEl>
                                          <p:spTgt spid="69"/>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dissolve">
                                      <p:cBhvr>
                                        <p:cTn id="67" dur="500"/>
                                        <p:tgtEl>
                                          <p:spTgt spid="70"/>
                                        </p:tgtEl>
                                      </p:cBhvr>
                                    </p:animEffect>
                                  </p:childTnLst>
                                </p:cTn>
                              </p:par>
                            </p:childTnLst>
                          </p:cTn>
                        </p:par>
                        <p:par>
                          <p:cTn id="68" fill="hold">
                            <p:stCondLst>
                              <p:cond delay="1000"/>
                            </p:stCondLst>
                            <p:childTnLst>
                              <p:par>
                                <p:cTn id="69" presetID="22" presetClass="entr" presetSubtype="4" fill="hold" nodeType="afterEffect">
                                  <p:stCondLst>
                                    <p:cond delay="0"/>
                                  </p:stCondLst>
                                  <p:childTnLst>
                                    <p:set>
                                      <p:cBhvr>
                                        <p:cTn id="70" dur="1" fill="hold">
                                          <p:stCondLst>
                                            <p:cond delay="0"/>
                                          </p:stCondLst>
                                        </p:cTn>
                                        <p:tgtEl>
                                          <p:spTgt spid="107"/>
                                        </p:tgtEl>
                                        <p:attrNameLst>
                                          <p:attrName>style.visibility</p:attrName>
                                        </p:attrNameLst>
                                      </p:cBhvr>
                                      <p:to>
                                        <p:strVal val="visible"/>
                                      </p:to>
                                    </p:set>
                                    <p:animEffect transition="in" filter="wipe(down)">
                                      <p:cBhvr>
                                        <p:cTn id="71" dur="750"/>
                                        <p:tgtEl>
                                          <p:spTgt spid="107"/>
                                        </p:tgtEl>
                                      </p:cBhvr>
                                    </p:animEffect>
                                  </p:childTnLst>
                                </p:cTn>
                              </p:par>
                            </p:childTnLst>
                          </p:cTn>
                        </p:par>
                        <p:par>
                          <p:cTn id="72" fill="hold">
                            <p:stCondLst>
                              <p:cond delay="1750"/>
                            </p:stCondLst>
                            <p:childTnLst>
                              <p:par>
                                <p:cTn id="73" presetID="22" presetClass="entr" presetSubtype="4" fill="hold" nodeType="afterEffect">
                                  <p:stCondLst>
                                    <p:cond delay="0"/>
                                  </p:stCondLst>
                                  <p:childTnLst>
                                    <p:set>
                                      <p:cBhvr>
                                        <p:cTn id="74" dur="1" fill="hold">
                                          <p:stCondLst>
                                            <p:cond delay="0"/>
                                          </p:stCondLst>
                                        </p:cTn>
                                        <p:tgtEl>
                                          <p:spTgt spid="108"/>
                                        </p:tgtEl>
                                        <p:attrNameLst>
                                          <p:attrName>style.visibility</p:attrName>
                                        </p:attrNameLst>
                                      </p:cBhvr>
                                      <p:to>
                                        <p:strVal val="visible"/>
                                      </p:to>
                                    </p:set>
                                    <p:animEffect transition="in" filter="wipe(down)">
                                      <p:cBhvr>
                                        <p:cTn id="75" dur="750"/>
                                        <p:tgtEl>
                                          <p:spTgt spid="108"/>
                                        </p:tgtEl>
                                      </p:cBhvr>
                                    </p:animEffect>
                                  </p:childTnLst>
                                </p:cTn>
                              </p:par>
                            </p:childTnLst>
                          </p:cTn>
                        </p:par>
                        <p:par>
                          <p:cTn id="76" fill="hold">
                            <p:stCondLst>
                              <p:cond delay="2500"/>
                            </p:stCondLst>
                            <p:childTnLst>
                              <p:par>
                                <p:cTn id="77" presetID="22" presetClass="entr" presetSubtype="4" fill="hold" nodeType="afterEffect">
                                  <p:stCondLst>
                                    <p:cond delay="0"/>
                                  </p:stCondLst>
                                  <p:childTnLst>
                                    <p:set>
                                      <p:cBhvr>
                                        <p:cTn id="78" dur="1" fill="hold">
                                          <p:stCondLst>
                                            <p:cond delay="0"/>
                                          </p:stCondLst>
                                        </p:cTn>
                                        <p:tgtEl>
                                          <p:spTgt spid="109"/>
                                        </p:tgtEl>
                                        <p:attrNameLst>
                                          <p:attrName>style.visibility</p:attrName>
                                        </p:attrNameLst>
                                      </p:cBhvr>
                                      <p:to>
                                        <p:strVal val="visible"/>
                                      </p:to>
                                    </p:set>
                                    <p:animEffect transition="in" filter="wipe(down)">
                                      <p:cBhvr>
                                        <p:cTn id="79" dur="750"/>
                                        <p:tgtEl>
                                          <p:spTgt spid="109"/>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103"/>
                                        </p:tgtEl>
                                        <p:attrNameLst>
                                          <p:attrName>style.visibility</p:attrName>
                                        </p:attrNameLst>
                                      </p:cBhvr>
                                      <p:to>
                                        <p:strVal val="visible"/>
                                      </p:to>
                                    </p:set>
                                    <p:animEffect transition="in" filter="dissolve">
                                      <p:cBhvr>
                                        <p:cTn id="84" dur="500"/>
                                        <p:tgtEl>
                                          <p:spTgt spid="103"/>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81"/>
                                        </p:tgtEl>
                                        <p:attrNameLst>
                                          <p:attrName>style.visibility</p:attrName>
                                        </p:attrNameLst>
                                      </p:cBhvr>
                                      <p:to>
                                        <p:strVal val="visible"/>
                                      </p:to>
                                    </p:set>
                                    <p:animEffect transition="in" filter="wipe(down)">
                                      <p:cBhvr>
                                        <p:cTn id="89" dur="500"/>
                                        <p:tgtEl>
                                          <p:spTgt spid="8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82"/>
                                        </p:tgtEl>
                                        <p:attrNameLst>
                                          <p:attrName>style.visibility</p:attrName>
                                        </p:attrNameLst>
                                      </p:cBhvr>
                                      <p:to>
                                        <p:strVal val="visible"/>
                                      </p:to>
                                    </p:set>
                                    <p:animEffect transition="in" filter="wipe(down)">
                                      <p:cBhvr>
                                        <p:cTn id="94" dur="500"/>
                                        <p:tgtEl>
                                          <p:spTgt spid="82"/>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94"/>
                                        </p:tgtEl>
                                        <p:attrNameLst>
                                          <p:attrName>style.visibility</p:attrName>
                                        </p:attrNameLst>
                                      </p:cBhvr>
                                      <p:to>
                                        <p:strVal val="visible"/>
                                      </p:to>
                                    </p:set>
                                    <p:animEffect transition="in" filter="wipe(down)">
                                      <p:cBhvr>
                                        <p:cTn id="99" dur="500"/>
                                        <p:tgtEl>
                                          <p:spTgt spid="94"/>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83"/>
                                        </p:tgtEl>
                                        <p:attrNameLst>
                                          <p:attrName>style.visibility</p:attrName>
                                        </p:attrNameLst>
                                      </p:cBhvr>
                                      <p:to>
                                        <p:strVal val="visible"/>
                                      </p:to>
                                    </p:set>
                                    <p:animEffect transition="in" filter="wipe(down)">
                                      <p:cBhvr>
                                        <p:cTn id="104" dur="500"/>
                                        <p:tgtEl>
                                          <p:spTgt spid="83"/>
                                        </p:tgtEl>
                                      </p:cBhvr>
                                    </p:animEffect>
                                  </p:childTnLst>
                                </p:cTn>
                              </p:par>
                            </p:childTnLst>
                          </p:cTn>
                        </p:par>
                        <p:par>
                          <p:cTn id="105" fill="hold">
                            <p:stCondLst>
                              <p:cond delay="500"/>
                            </p:stCondLst>
                            <p:childTnLst>
                              <p:par>
                                <p:cTn id="106" presetID="9" presetClass="entr" presetSubtype="0" fill="hold" grpId="0" nodeType="afterEffect">
                                  <p:stCondLst>
                                    <p:cond delay="0"/>
                                  </p:stCondLst>
                                  <p:childTnLst>
                                    <p:set>
                                      <p:cBhvr>
                                        <p:cTn id="107" dur="1" fill="hold">
                                          <p:stCondLst>
                                            <p:cond delay="0"/>
                                          </p:stCondLst>
                                        </p:cTn>
                                        <p:tgtEl>
                                          <p:spTgt spid="84"/>
                                        </p:tgtEl>
                                        <p:attrNameLst>
                                          <p:attrName>style.visibility</p:attrName>
                                        </p:attrNameLst>
                                      </p:cBhvr>
                                      <p:to>
                                        <p:strVal val="visible"/>
                                      </p:to>
                                    </p:set>
                                    <p:animEffect transition="in" filter="dissolve">
                                      <p:cBhvr>
                                        <p:cTn id="108" dur="500"/>
                                        <p:tgtEl>
                                          <p:spTgt spid="84"/>
                                        </p:tgtEl>
                                      </p:cBhvr>
                                    </p:animEffect>
                                  </p:childTnLst>
                                </p:cTn>
                              </p:par>
                            </p:childTnLst>
                          </p:cTn>
                        </p:par>
                        <p:par>
                          <p:cTn id="109" fill="hold">
                            <p:stCondLst>
                              <p:cond delay="1000"/>
                            </p:stCondLst>
                            <p:childTnLst>
                              <p:par>
                                <p:cTn id="110" presetID="9" presetClass="entr" presetSubtype="0" fill="hold" nodeType="afterEffect">
                                  <p:stCondLst>
                                    <p:cond delay="0"/>
                                  </p:stCondLst>
                                  <p:childTnLst>
                                    <p:set>
                                      <p:cBhvr>
                                        <p:cTn id="111" dur="1" fill="hold">
                                          <p:stCondLst>
                                            <p:cond delay="0"/>
                                          </p:stCondLst>
                                        </p:cTn>
                                        <p:tgtEl>
                                          <p:spTgt spid="110"/>
                                        </p:tgtEl>
                                        <p:attrNameLst>
                                          <p:attrName>style.visibility</p:attrName>
                                        </p:attrNameLst>
                                      </p:cBhvr>
                                      <p:to>
                                        <p:strVal val="visible"/>
                                      </p:to>
                                    </p:set>
                                    <p:animEffect transition="in" filter="dissolve">
                                      <p:cBhvr>
                                        <p:cTn id="112" dur="500"/>
                                        <p:tgtEl>
                                          <p:spTgt spid="110"/>
                                        </p:tgtEl>
                                      </p:cBhvr>
                                    </p:animEffect>
                                  </p:childTnLst>
                                </p:cTn>
                              </p:par>
                            </p:childTnLst>
                          </p:cTn>
                        </p:par>
                        <p:par>
                          <p:cTn id="113" fill="hold">
                            <p:stCondLst>
                              <p:cond delay="1500"/>
                            </p:stCondLst>
                            <p:childTnLst>
                              <p:par>
                                <p:cTn id="114" presetID="9" presetClass="entr" presetSubtype="0" fill="hold" nodeType="afterEffect">
                                  <p:stCondLst>
                                    <p:cond delay="0"/>
                                  </p:stCondLst>
                                  <p:childTnLst>
                                    <p:set>
                                      <p:cBhvr>
                                        <p:cTn id="115" dur="1" fill="hold">
                                          <p:stCondLst>
                                            <p:cond delay="0"/>
                                          </p:stCondLst>
                                        </p:cTn>
                                        <p:tgtEl>
                                          <p:spTgt spid="111"/>
                                        </p:tgtEl>
                                        <p:attrNameLst>
                                          <p:attrName>style.visibility</p:attrName>
                                        </p:attrNameLst>
                                      </p:cBhvr>
                                      <p:to>
                                        <p:strVal val="visible"/>
                                      </p:to>
                                    </p:set>
                                    <p:animEffect transition="in" filter="dissolve">
                                      <p:cBhvr>
                                        <p:cTn id="116" dur="500"/>
                                        <p:tgtEl>
                                          <p:spTgt spid="111"/>
                                        </p:tgtEl>
                                      </p:cBhvr>
                                    </p:animEffect>
                                  </p:childTnLst>
                                </p:cTn>
                              </p:par>
                            </p:childTnLst>
                          </p:cTn>
                        </p:par>
                        <p:par>
                          <p:cTn id="117" fill="hold">
                            <p:stCondLst>
                              <p:cond delay="2000"/>
                            </p:stCondLst>
                            <p:childTnLst>
                              <p:par>
                                <p:cTn id="118" presetID="9" presetClass="entr" presetSubtype="0" fill="hold" nodeType="afterEffect">
                                  <p:stCondLst>
                                    <p:cond delay="0"/>
                                  </p:stCondLst>
                                  <p:childTnLst>
                                    <p:set>
                                      <p:cBhvr>
                                        <p:cTn id="119" dur="1" fill="hold">
                                          <p:stCondLst>
                                            <p:cond delay="0"/>
                                          </p:stCondLst>
                                        </p:cTn>
                                        <p:tgtEl>
                                          <p:spTgt spid="112"/>
                                        </p:tgtEl>
                                        <p:attrNameLst>
                                          <p:attrName>style.visibility</p:attrName>
                                        </p:attrNameLst>
                                      </p:cBhvr>
                                      <p:to>
                                        <p:strVal val="visible"/>
                                      </p:to>
                                    </p:set>
                                    <p:animEffect transition="in" filter="dissolve">
                                      <p:cBhvr>
                                        <p:cTn id="120" dur="500"/>
                                        <p:tgtEl>
                                          <p:spTgt spid="112"/>
                                        </p:tgtEl>
                                      </p:cBhvr>
                                    </p:animEffect>
                                  </p:childTnLst>
                                </p:cTn>
                              </p:par>
                            </p:childTnLst>
                          </p:cTn>
                        </p:par>
                        <p:par>
                          <p:cTn id="121" fill="hold">
                            <p:stCondLst>
                              <p:cond delay="2500"/>
                            </p:stCondLst>
                            <p:childTnLst>
                              <p:par>
                                <p:cTn id="122" presetID="9" presetClass="entr" presetSubtype="0" fill="hold" nodeType="afterEffect">
                                  <p:stCondLst>
                                    <p:cond delay="0"/>
                                  </p:stCondLst>
                                  <p:childTnLst>
                                    <p:set>
                                      <p:cBhvr>
                                        <p:cTn id="123" dur="1" fill="hold">
                                          <p:stCondLst>
                                            <p:cond delay="0"/>
                                          </p:stCondLst>
                                        </p:cTn>
                                        <p:tgtEl>
                                          <p:spTgt spid="113"/>
                                        </p:tgtEl>
                                        <p:attrNameLst>
                                          <p:attrName>style.visibility</p:attrName>
                                        </p:attrNameLst>
                                      </p:cBhvr>
                                      <p:to>
                                        <p:strVal val="visible"/>
                                      </p:to>
                                    </p:set>
                                    <p:animEffect transition="in" filter="dissolve">
                                      <p:cBhvr>
                                        <p:cTn id="124" dur="500"/>
                                        <p:tgtEl>
                                          <p:spTgt spid="113"/>
                                        </p:tgtEl>
                                      </p:cBhvr>
                                    </p:animEffect>
                                  </p:childTnLst>
                                </p:cTn>
                              </p:par>
                            </p:childTnLst>
                          </p:cTn>
                        </p:par>
                        <p:par>
                          <p:cTn id="125" fill="hold">
                            <p:stCondLst>
                              <p:cond delay="3000"/>
                            </p:stCondLst>
                            <p:childTnLst>
                              <p:par>
                                <p:cTn id="126" presetID="9" presetClass="entr" presetSubtype="0" fill="hold" nodeType="afterEffect">
                                  <p:stCondLst>
                                    <p:cond delay="0"/>
                                  </p:stCondLst>
                                  <p:childTnLst>
                                    <p:set>
                                      <p:cBhvr>
                                        <p:cTn id="127" dur="1" fill="hold">
                                          <p:stCondLst>
                                            <p:cond delay="0"/>
                                          </p:stCondLst>
                                        </p:cTn>
                                        <p:tgtEl>
                                          <p:spTgt spid="114"/>
                                        </p:tgtEl>
                                        <p:attrNameLst>
                                          <p:attrName>style.visibility</p:attrName>
                                        </p:attrNameLst>
                                      </p:cBhvr>
                                      <p:to>
                                        <p:strVal val="visible"/>
                                      </p:to>
                                    </p:set>
                                    <p:animEffect transition="in" filter="dissolve">
                                      <p:cBhvr>
                                        <p:cTn id="128" dur="500"/>
                                        <p:tgtEl>
                                          <p:spTgt spid="114"/>
                                        </p:tgtEl>
                                      </p:cBhvr>
                                    </p:animEffect>
                                  </p:childTnLst>
                                </p:cTn>
                              </p:par>
                            </p:childTnLst>
                          </p:cTn>
                        </p:par>
                        <p:par>
                          <p:cTn id="129" fill="hold">
                            <p:stCondLst>
                              <p:cond delay="3500"/>
                            </p:stCondLst>
                            <p:childTnLst>
                              <p:par>
                                <p:cTn id="130" presetID="9" presetClass="entr" presetSubtype="0" fill="hold" nodeType="afterEffect">
                                  <p:stCondLst>
                                    <p:cond delay="0"/>
                                  </p:stCondLst>
                                  <p:childTnLst>
                                    <p:set>
                                      <p:cBhvr>
                                        <p:cTn id="131" dur="1" fill="hold">
                                          <p:stCondLst>
                                            <p:cond delay="0"/>
                                          </p:stCondLst>
                                        </p:cTn>
                                        <p:tgtEl>
                                          <p:spTgt spid="115"/>
                                        </p:tgtEl>
                                        <p:attrNameLst>
                                          <p:attrName>style.visibility</p:attrName>
                                        </p:attrNameLst>
                                      </p:cBhvr>
                                      <p:to>
                                        <p:strVal val="visible"/>
                                      </p:to>
                                    </p:set>
                                    <p:animEffect transition="in" filter="dissolve">
                                      <p:cBhvr>
                                        <p:cTn id="132" dur="500"/>
                                        <p:tgtEl>
                                          <p:spTgt spid="115"/>
                                        </p:tgtEl>
                                      </p:cBhvr>
                                    </p:animEffect>
                                  </p:childTnLst>
                                </p:cTn>
                              </p:par>
                            </p:childTnLst>
                          </p:cTn>
                        </p:par>
                      </p:childTnLst>
                    </p:cTn>
                  </p:par>
                  <p:par>
                    <p:cTn id="133" fill="hold">
                      <p:stCondLst>
                        <p:cond delay="indefinite"/>
                      </p:stCondLst>
                      <p:childTnLst>
                        <p:par>
                          <p:cTn id="134" fill="hold">
                            <p:stCondLst>
                              <p:cond delay="0"/>
                            </p:stCondLst>
                            <p:childTnLst>
                              <p:par>
                                <p:cTn id="135" presetID="9" presetClass="exit" presetSubtype="0" fill="hold" nodeType="clickEffect">
                                  <p:stCondLst>
                                    <p:cond delay="0"/>
                                  </p:stCondLst>
                                  <p:childTnLst>
                                    <p:animEffect transition="out" filter="dissolve">
                                      <p:cBhvr>
                                        <p:cTn id="136" dur="500"/>
                                        <p:tgtEl>
                                          <p:spTgt spid="112"/>
                                        </p:tgtEl>
                                      </p:cBhvr>
                                    </p:animEffect>
                                    <p:set>
                                      <p:cBhvr>
                                        <p:cTn id="137" dur="1" fill="hold">
                                          <p:stCondLst>
                                            <p:cond delay="499"/>
                                          </p:stCondLst>
                                        </p:cTn>
                                        <p:tgtEl>
                                          <p:spTgt spid="112"/>
                                        </p:tgtEl>
                                        <p:attrNameLst>
                                          <p:attrName>style.visibility</p:attrName>
                                        </p:attrNameLst>
                                      </p:cBhvr>
                                      <p:to>
                                        <p:strVal val="hidden"/>
                                      </p:to>
                                    </p:set>
                                  </p:childTnLst>
                                </p:cTn>
                              </p:par>
                            </p:childTnLst>
                          </p:cTn>
                        </p:par>
                        <p:par>
                          <p:cTn id="138" fill="hold">
                            <p:stCondLst>
                              <p:cond delay="500"/>
                            </p:stCondLst>
                            <p:childTnLst>
                              <p:par>
                                <p:cTn id="139" presetID="9" presetClass="exit" presetSubtype="0" fill="hold" nodeType="afterEffect">
                                  <p:stCondLst>
                                    <p:cond delay="750"/>
                                  </p:stCondLst>
                                  <p:childTnLst>
                                    <p:animEffect transition="out" filter="dissolve">
                                      <p:cBhvr>
                                        <p:cTn id="140" dur="500"/>
                                        <p:tgtEl>
                                          <p:spTgt spid="110"/>
                                        </p:tgtEl>
                                      </p:cBhvr>
                                    </p:animEffect>
                                    <p:set>
                                      <p:cBhvr>
                                        <p:cTn id="141" dur="1" fill="hold">
                                          <p:stCondLst>
                                            <p:cond delay="499"/>
                                          </p:stCondLst>
                                        </p:cTn>
                                        <p:tgtEl>
                                          <p:spTgt spid="110"/>
                                        </p:tgtEl>
                                        <p:attrNameLst>
                                          <p:attrName>style.visibility</p:attrName>
                                        </p:attrNameLst>
                                      </p:cBhvr>
                                      <p:to>
                                        <p:strVal val="hidden"/>
                                      </p:to>
                                    </p:set>
                                  </p:childTnLst>
                                </p:cTn>
                              </p:par>
                            </p:childTnLst>
                          </p:cTn>
                        </p:par>
                        <p:par>
                          <p:cTn id="142" fill="hold">
                            <p:stCondLst>
                              <p:cond delay="1750"/>
                            </p:stCondLst>
                            <p:childTnLst>
                              <p:par>
                                <p:cTn id="143" presetID="9" presetClass="exit" presetSubtype="0" fill="hold" nodeType="afterEffect">
                                  <p:stCondLst>
                                    <p:cond delay="750"/>
                                  </p:stCondLst>
                                  <p:childTnLst>
                                    <p:animEffect transition="out" filter="dissolve">
                                      <p:cBhvr>
                                        <p:cTn id="144" dur="500"/>
                                        <p:tgtEl>
                                          <p:spTgt spid="114"/>
                                        </p:tgtEl>
                                      </p:cBhvr>
                                    </p:animEffect>
                                    <p:set>
                                      <p:cBhvr>
                                        <p:cTn id="145" dur="1" fill="hold">
                                          <p:stCondLst>
                                            <p:cond delay="499"/>
                                          </p:stCondLst>
                                        </p:cTn>
                                        <p:tgtEl>
                                          <p:spTgt spid="114"/>
                                        </p:tgtEl>
                                        <p:attrNameLst>
                                          <p:attrName>style.visibility</p:attrName>
                                        </p:attrNameLst>
                                      </p:cBhvr>
                                      <p:to>
                                        <p:strVal val="hidden"/>
                                      </p:to>
                                    </p:set>
                                  </p:childTnLst>
                                </p:cTn>
                              </p:par>
                            </p:childTnLst>
                          </p:cTn>
                        </p:par>
                        <p:par>
                          <p:cTn id="146" fill="hold">
                            <p:stCondLst>
                              <p:cond delay="3000"/>
                            </p:stCondLst>
                            <p:childTnLst>
                              <p:par>
                                <p:cTn id="147" presetID="9" presetClass="entr" presetSubtype="0" fill="hold" nodeType="afterEffect">
                                  <p:stCondLst>
                                    <p:cond delay="750"/>
                                  </p:stCondLst>
                                  <p:childTnLst>
                                    <p:set>
                                      <p:cBhvr>
                                        <p:cTn id="148" dur="1" fill="hold">
                                          <p:stCondLst>
                                            <p:cond delay="0"/>
                                          </p:stCondLst>
                                        </p:cTn>
                                        <p:tgtEl>
                                          <p:spTgt spid="110"/>
                                        </p:tgtEl>
                                        <p:attrNameLst>
                                          <p:attrName>style.visibility</p:attrName>
                                        </p:attrNameLst>
                                      </p:cBhvr>
                                      <p:to>
                                        <p:strVal val="visible"/>
                                      </p:to>
                                    </p:set>
                                    <p:animEffect transition="in" filter="dissolve">
                                      <p:cBhvr>
                                        <p:cTn id="149" dur="500"/>
                                        <p:tgtEl>
                                          <p:spTgt spid="110"/>
                                        </p:tgtEl>
                                      </p:cBhvr>
                                    </p:animEffect>
                                  </p:childTnLst>
                                </p:cTn>
                              </p:par>
                            </p:childTnLst>
                          </p:cTn>
                        </p:par>
                        <p:par>
                          <p:cTn id="150" fill="hold">
                            <p:stCondLst>
                              <p:cond delay="4250"/>
                            </p:stCondLst>
                            <p:childTnLst>
                              <p:par>
                                <p:cTn id="151" presetID="9" presetClass="exit" presetSubtype="0" fill="hold" nodeType="afterEffect">
                                  <p:stCondLst>
                                    <p:cond delay="750"/>
                                  </p:stCondLst>
                                  <p:childTnLst>
                                    <p:animEffect transition="out" filter="dissolve">
                                      <p:cBhvr>
                                        <p:cTn id="152" dur="500"/>
                                        <p:tgtEl>
                                          <p:spTgt spid="115"/>
                                        </p:tgtEl>
                                      </p:cBhvr>
                                    </p:animEffect>
                                    <p:set>
                                      <p:cBhvr>
                                        <p:cTn id="153" dur="1" fill="hold">
                                          <p:stCondLst>
                                            <p:cond delay="499"/>
                                          </p:stCondLst>
                                        </p:cTn>
                                        <p:tgtEl>
                                          <p:spTgt spid="115"/>
                                        </p:tgtEl>
                                        <p:attrNameLst>
                                          <p:attrName>style.visibility</p:attrName>
                                        </p:attrNameLst>
                                      </p:cBhvr>
                                      <p:to>
                                        <p:strVal val="hidden"/>
                                      </p:to>
                                    </p:set>
                                  </p:childTnLst>
                                </p:cTn>
                              </p:par>
                            </p:childTnLst>
                          </p:cTn>
                        </p:par>
                        <p:par>
                          <p:cTn id="154" fill="hold">
                            <p:stCondLst>
                              <p:cond delay="5500"/>
                            </p:stCondLst>
                            <p:childTnLst>
                              <p:par>
                                <p:cTn id="155" presetID="9" presetClass="entr" presetSubtype="0" fill="hold" nodeType="afterEffect">
                                  <p:stCondLst>
                                    <p:cond delay="750"/>
                                  </p:stCondLst>
                                  <p:childTnLst>
                                    <p:set>
                                      <p:cBhvr>
                                        <p:cTn id="156" dur="1" fill="hold">
                                          <p:stCondLst>
                                            <p:cond delay="0"/>
                                          </p:stCondLst>
                                        </p:cTn>
                                        <p:tgtEl>
                                          <p:spTgt spid="115"/>
                                        </p:tgtEl>
                                        <p:attrNameLst>
                                          <p:attrName>style.visibility</p:attrName>
                                        </p:attrNameLst>
                                      </p:cBhvr>
                                      <p:to>
                                        <p:strVal val="visible"/>
                                      </p:to>
                                    </p:set>
                                    <p:animEffect transition="in" filter="dissolve">
                                      <p:cBhvr>
                                        <p:cTn id="157" dur="500"/>
                                        <p:tgtEl>
                                          <p:spTgt spid="115"/>
                                        </p:tgtEl>
                                      </p:cBhvr>
                                    </p:animEffect>
                                  </p:childTnLst>
                                </p:cTn>
                              </p:par>
                            </p:childTnLst>
                          </p:cTn>
                        </p:par>
                        <p:par>
                          <p:cTn id="158" fill="hold">
                            <p:stCondLst>
                              <p:cond delay="6750"/>
                            </p:stCondLst>
                            <p:childTnLst>
                              <p:par>
                                <p:cTn id="159" presetID="9" presetClass="entr" presetSubtype="0" fill="hold" nodeType="afterEffect">
                                  <p:stCondLst>
                                    <p:cond delay="750"/>
                                  </p:stCondLst>
                                  <p:childTnLst>
                                    <p:set>
                                      <p:cBhvr>
                                        <p:cTn id="160" dur="1" fill="hold">
                                          <p:stCondLst>
                                            <p:cond delay="0"/>
                                          </p:stCondLst>
                                        </p:cTn>
                                        <p:tgtEl>
                                          <p:spTgt spid="112"/>
                                        </p:tgtEl>
                                        <p:attrNameLst>
                                          <p:attrName>style.visibility</p:attrName>
                                        </p:attrNameLst>
                                      </p:cBhvr>
                                      <p:to>
                                        <p:strVal val="visible"/>
                                      </p:to>
                                    </p:set>
                                    <p:animEffect transition="in" filter="dissolve">
                                      <p:cBhvr>
                                        <p:cTn id="161" dur="500"/>
                                        <p:tgtEl>
                                          <p:spTgt spid="112"/>
                                        </p:tgtEl>
                                      </p:cBhvr>
                                    </p:animEffect>
                                  </p:childTnLst>
                                </p:cTn>
                              </p:par>
                            </p:childTnLst>
                          </p:cTn>
                        </p:par>
                        <p:par>
                          <p:cTn id="162" fill="hold">
                            <p:stCondLst>
                              <p:cond delay="8000"/>
                            </p:stCondLst>
                            <p:childTnLst>
                              <p:par>
                                <p:cTn id="163" presetID="9" presetClass="entr" presetSubtype="0" fill="hold" nodeType="afterEffect">
                                  <p:stCondLst>
                                    <p:cond delay="750"/>
                                  </p:stCondLst>
                                  <p:childTnLst>
                                    <p:set>
                                      <p:cBhvr>
                                        <p:cTn id="164" dur="1" fill="hold">
                                          <p:stCondLst>
                                            <p:cond delay="0"/>
                                          </p:stCondLst>
                                        </p:cTn>
                                        <p:tgtEl>
                                          <p:spTgt spid="114"/>
                                        </p:tgtEl>
                                        <p:attrNameLst>
                                          <p:attrName>style.visibility</p:attrName>
                                        </p:attrNameLst>
                                      </p:cBhvr>
                                      <p:to>
                                        <p:strVal val="visible"/>
                                      </p:to>
                                    </p:set>
                                    <p:animEffect transition="in" filter="dissolve">
                                      <p:cBhvr>
                                        <p:cTn id="165"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67" grpId="0" animBg="1"/>
      <p:bldP spid="68" grpId="0" animBg="1"/>
      <p:bldP spid="69" grpId="0" animBg="1"/>
      <p:bldP spid="70" grpId="0"/>
      <p:bldP spid="80" grpId="0" animBg="1"/>
      <p:bldP spid="81" grpId="0" animBg="1"/>
      <p:bldP spid="82" grpId="0" animBg="1"/>
      <p:bldP spid="83" grpId="0" animBg="1"/>
      <p:bldP spid="84" grpId="0"/>
      <p:bldP spid="94" grpId="0" animBg="1"/>
      <p:bldP spid="101" grpId="0"/>
      <p:bldP spid="102" grpId="0"/>
      <p:bldP spid="10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Dangling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Dangling</a:t>
            </a:r>
            <a:r>
              <a:rPr lang="en-US" dirty="0"/>
              <a:t> Images are those with </a:t>
            </a:r>
            <a:r>
              <a:rPr lang="en-US" dirty="0">
                <a:solidFill>
                  <a:srgbClr val="FFFF00"/>
                </a:solidFill>
              </a:rPr>
              <a:t>&lt;none&gt; </a:t>
            </a:r>
            <a:r>
              <a:rPr lang="en-US" dirty="0"/>
              <a:t>Repository and Tag values</a:t>
            </a:r>
          </a:p>
          <a:p>
            <a:r>
              <a:rPr lang="en-US" dirty="0"/>
              <a:t>What is an easy way to remove</a:t>
            </a:r>
            <a:r>
              <a:rPr lang="en-US" dirty="0">
                <a:solidFill>
                  <a:srgbClr val="FFFF00"/>
                </a:solidFill>
              </a:rPr>
              <a:t> dangling </a:t>
            </a:r>
            <a:r>
              <a:rPr lang="en-US" dirty="0"/>
              <a:t>Images?</a:t>
            </a:r>
          </a:p>
          <a:p>
            <a:pPr marL="457200" lvl="1" indent="0">
              <a:buNone/>
            </a:pPr>
            <a:r>
              <a:rPr lang="en-US" sz="2800" b="1" i="1" dirty="0">
                <a:solidFill>
                  <a:srgbClr val="FFFF00"/>
                </a:solidFill>
              </a:rPr>
              <a:t>docker image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80</a:t>
            </a:fld>
            <a:endParaRPr lang="en-US" dirty="0"/>
          </a:p>
        </p:txBody>
      </p:sp>
    </p:spTree>
    <p:extLst>
      <p:ext uri="{BB962C8B-B14F-4D97-AF65-F5344CB8AC3E}">
        <p14:creationId xmlns:p14="http://schemas.microsoft.com/office/powerpoint/2010/main" val="404855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81</a:t>
            </a:fld>
            <a:endParaRPr lang="en-US" dirty="0"/>
          </a:p>
        </p:txBody>
      </p:sp>
      <p:pic>
        <p:nvPicPr>
          <p:cNvPr id="2" name="docker image prune -a" descr="docker image prune -a">
            <a:hlinkClick r:id="" action="ppaction://media"/>
            <a:extLst>
              <a:ext uri="{FF2B5EF4-FFF2-40B4-BE49-F238E27FC236}">
                <a16:creationId xmlns:a16="http://schemas.microsoft.com/office/drawing/2014/main" id="{BDEBF133-5FD4-F446-8E53-E2562E12B22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58718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System Cleanup</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to easily remove all:</a:t>
            </a:r>
          </a:p>
          <a:p>
            <a:pPr lvl="1"/>
            <a:r>
              <a:rPr lang="en-US" dirty="0"/>
              <a:t>Dangling Images</a:t>
            </a:r>
          </a:p>
          <a:p>
            <a:pPr lvl="1"/>
            <a:r>
              <a:rPr lang="en-US" dirty="0"/>
              <a:t>Stopped Containers</a:t>
            </a:r>
          </a:p>
          <a:p>
            <a:pPr lvl="1"/>
            <a:r>
              <a:rPr lang="en-US" dirty="0"/>
              <a:t>Unused Networks</a:t>
            </a:r>
          </a:p>
          <a:p>
            <a:pPr lvl="1"/>
            <a:r>
              <a:rPr lang="en-US" dirty="0"/>
              <a:t>Build cache</a:t>
            </a:r>
          </a:p>
          <a:p>
            <a:pPr marL="457200" lvl="1" indent="0">
              <a:buNone/>
            </a:pPr>
            <a:r>
              <a:rPr lang="en-US" sz="2800" b="1" i="1" dirty="0">
                <a:solidFill>
                  <a:srgbClr val="FFFF00"/>
                </a:solidFill>
              </a:rPr>
              <a:t>docker system prune</a:t>
            </a:r>
          </a:p>
          <a:p>
            <a:r>
              <a:rPr lang="en-US" dirty="0"/>
              <a:t>Remove all of the above plus all unused Volumes:</a:t>
            </a:r>
          </a:p>
          <a:p>
            <a:pPr marL="457200" lvl="1" indent="0">
              <a:buNone/>
            </a:pPr>
            <a:r>
              <a:rPr lang="en-US" sz="2800" b="1" i="1" dirty="0">
                <a:solidFill>
                  <a:srgbClr val="FFFF00"/>
                </a:solidFill>
              </a:rPr>
              <a:t>docker system prune --volumes</a:t>
            </a:r>
          </a:p>
          <a:p>
            <a:pPr lvl="1"/>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82</a:t>
            </a:fld>
            <a:endParaRPr lang="en-US" dirty="0"/>
          </a:p>
        </p:txBody>
      </p:sp>
    </p:spTree>
    <p:extLst>
      <p:ext uri="{BB962C8B-B14F-4D97-AF65-F5344CB8AC3E}">
        <p14:creationId xmlns:p14="http://schemas.microsoft.com/office/powerpoint/2010/main" val="124182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83</a:t>
            </a:fld>
            <a:endParaRPr lang="en-US" dirty="0"/>
          </a:p>
        </p:txBody>
      </p:sp>
      <p:pic>
        <p:nvPicPr>
          <p:cNvPr id="2" name="docker image prune" descr="docker image prune">
            <a:hlinkClick r:id="" action="ppaction://media"/>
            <a:extLst>
              <a:ext uri="{FF2B5EF4-FFF2-40B4-BE49-F238E27FC236}">
                <a16:creationId xmlns:a16="http://schemas.microsoft.com/office/drawing/2014/main" id="{A2927C1A-6B48-F647-977D-271AB70C609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71043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Unused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Unused</a:t>
            </a:r>
            <a:r>
              <a:rPr lang="en-US" dirty="0"/>
              <a:t> Images are those which have no associated Containers</a:t>
            </a:r>
          </a:p>
          <a:p>
            <a:r>
              <a:rPr lang="en-US" dirty="0"/>
              <a:t>What is an easy way to remove</a:t>
            </a:r>
            <a:r>
              <a:rPr lang="en-US" dirty="0">
                <a:solidFill>
                  <a:srgbClr val="FFFF00"/>
                </a:solidFill>
              </a:rPr>
              <a:t> unused </a:t>
            </a:r>
            <a:r>
              <a:rPr lang="en-US" dirty="0"/>
              <a:t>Images?</a:t>
            </a:r>
          </a:p>
          <a:p>
            <a:pPr marL="457200" lvl="1" indent="0">
              <a:buNone/>
            </a:pPr>
            <a:r>
              <a:rPr lang="en-US" sz="2800" b="1" i="1" dirty="0">
                <a:solidFill>
                  <a:srgbClr val="FFFF00"/>
                </a:solidFill>
              </a:rPr>
              <a:t>docker image prune -a</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84</a:t>
            </a:fld>
            <a:endParaRPr lang="en-US" dirty="0"/>
          </a:p>
        </p:txBody>
      </p:sp>
    </p:spTree>
    <p:extLst>
      <p:ext uri="{BB962C8B-B14F-4D97-AF65-F5344CB8AC3E}">
        <p14:creationId xmlns:p14="http://schemas.microsoft.com/office/powerpoint/2010/main" val="133027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85</a:t>
            </a:fld>
            <a:endParaRPr lang="en-US" dirty="0"/>
          </a:p>
        </p:txBody>
      </p:sp>
      <p:pic>
        <p:nvPicPr>
          <p:cNvPr id="2" name="docker system prune" descr="docker system prune">
            <a:hlinkClick r:id="" action="ppaction://media"/>
            <a:extLst>
              <a:ext uri="{FF2B5EF4-FFF2-40B4-BE49-F238E27FC236}">
                <a16:creationId xmlns:a16="http://schemas.microsoft.com/office/drawing/2014/main" id="{74C6E5BD-517D-1B45-8837-A4573501DFC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11018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Quiz &amp; References</a:t>
            </a:r>
          </a:p>
        </p:txBody>
      </p:sp>
    </p:spTree>
    <p:extLst>
      <p:ext uri="{BB962C8B-B14F-4D97-AF65-F5344CB8AC3E}">
        <p14:creationId xmlns:p14="http://schemas.microsoft.com/office/powerpoint/2010/main" val="301366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Docker Quiz</a:t>
            </a:r>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87</a:t>
            </a:fld>
            <a:endParaRPr lang="en-US" dirty="0"/>
          </a:p>
        </p:txBody>
      </p:sp>
      <p:sp>
        <p:nvSpPr>
          <p:cNvPr id="8" name="Content Placeholder 2">
            <a:extLst>
              <a:ext uri="{FF2B5EF4-FFF2-40B4-BE49-F238E27FC236}">
                <a16:creationId xmlns:a16="http://schemas.microsoft.com/office/drawing/2014/main" id="{8FB321FA-E52C-D94C-9BD4-7673E7F9DF74}"/>
              </a:ext>
            </a:extLst>
          </p:cNvPr>
          <p:cNvSpPr txBox="1">
            <a:spLocks/>
          </p:cNvSpPr>
          <p:nvPr/>
        </p:nvSpPr>
        <p:spPr>
          <a:xfrm>
            <a:off x="363880" y="5660945"/>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2"/>
              </a:rPr>
              <a:t>https://github.wwt.com/pages/hullt/devnet-quizzes/docker-fundamentals/</a:t>
            </a:r>
            <a:endParaRPr lang="en-US" dirty="0"/>
          </a:p>
        </p:txBody>
      </p:sp>
      <p:pic>
        <p:nvPicPr>
          <p:cNvPr id="10" name="Picture 9" descr="A picture containing building, man, front, sitting&#10;&#10;Description automatically generated">
            <a:extLst>
              <a:ext uri="{FF2B5EF4-FFF2-40B4-BE49-F238E27FC236}">
                <a16:creationId xmlns:a16="http://schemas.microsoft.com/office/drawing/2014/main" id="{70321F9B-8052-3540-BE8F-C81CB76A3753}"/>
              </a:ext>
            </a:extLst>
          </p:cNvPr>
          <p:cNvPicPr>
            <a:picLocks noChangeAspect="1"/>
          </p:cNvPicPr>
          <p:nvPr/>
        </p:nvPicPr>
        <p:blipFill>
          <a:blip r:embed="rId3"/>
          <a:stretch>
            <a:fillRect/>
          </a:stretch>
        </p:blipFill>
        <p:spPr>
          <a:xfrm>
            <a:off x="3428288" y="1394749"/>
            <a:ext cx="5182312" cy="4068502"/>
          </a:xfrm>
          <a:prstGeom prst="rect">
            <a:avLst/>
          </a:prstGeom>
        </p:spPr>
      </p:pic>
    </p:spTree>
    <p:extLst>
      <p:ext uri="{BB962C8B-B14F-4D97-AF65-F5344CB8AC3E}">
        <p14:creationId xmlns:p14="http://schemas.microsoft.com/office/powerpoint/2010/main" val="32255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9"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426B10-0364-A849-B3A4-1D0DA409155A}"/>
              </a:ext>
            </a:extLst>
          </p:cNvPr>
          <p:cNvSpPr>
            <a:spLocks noGrp="1"/>
          </p:cNvSpPr>
          <p:nvPr>
            <p:ph idx="1"/>
          </p:nvPr>
        </p:nvSpPr>
        <p:spPr/>
        <p:txBody>
          <a:bodyPr>
            <a:normAutofit lnSpcReduction="10000"/>
          </a:bodyPr>
          <a:lstStyle/>
          <a:p>
            <a:r>
              <a:rPr lang="en-US" dirty="0">
                <a:hlinkClick r:id="rId2"/>
              </a:rPr>
              <a:t>https://docs.docker.com/install</a:t>
            </a:r>
          </a:p>
          <a:p>
            <a:r>
              <a:rPr lang="en-US" dirty="0">
                <a:hlinkClick r:id="rId2"/>
              </a:rPr>
              <a:t>https://docs.docker.com/engine/docker-overview</a:t>
            </a:r>
          </a:p>
          <a:p>
            <a:r>
              <a:rPr lang="en-US" dirty="0">
                <a:hlinkClick r:id="rId2"/>
              </a:rPr>
              <a:t>https://docs.docker.com/engine/reference/builder</a:t>
            </a:r>
          </a:p>
          <a:p>
            <a:r>
              <a:rPr lang="en-US" dirty="0">
                <a:hlinkClick r:id="rId2"/>
              </a:rPr>
              <a:t>https://docs.docker.com/engine/reference/commandline</a:t>
            </a:r>
          </a:p>
          <a:p>
            <a:r>
              <a:rPr lang="en-US" dirty="0">
                <a:hlinkClick r:id="rId2"/>
              </a:rPr>
              <a:t>https://docs.docker.com/network/</a:t>
            </a:r>
          </a:p>
          <a:p>
            <a:r>
              <a:rPr lang="en-US" dirty="0">
                <a:hlinkClick r:id="rId2"/>
              </a:rPr>
              <a:t>https://docs.docker.com/compose</a:t>
            </a:r>
          </a:p>
          <a:p>
            <a:r>
              <a:rPr lang="en-US" dirty="0">
                <a:hlinkClick r:id="rId2"/>
              </a:rPr>
              <a:t>https://en.wikipedia.org/wiki/Docker_%28software%29</a:t>
            </a:r>
            <a:endParaRPr lang="en-US" dirty="0"/>
          </a:p>
          <a:p>
            <a:r>
              <a:rPr lang="en-US" dirty="0">
                <a:hlinkClick r:id="rId3"/>
              </a:rPr>
              <a:t>https://en.wikipedia.org/wiki/OS-level_virtualization</a:t>
            </a:r>
            <a:endParaRPr lang="en-US" dirty="0"/>
          </a:p>
          <a:p>
            <a:r>
              <a:rPr lang="en-US" dirty="0">
                <a:hlinkClick r:id="rId4"/>
              </a:rPr>
              <a:t>https://diveintodocker.com</a:t>
            </a:r>
            <a:r>
              <a:rPr lang="en-US" dirty="0"/>
              <a:t> – paid instructional course</a:t>
            </a:r>
          </a:p>
          <a:p>
            <a:pPr marL="0" indent="0">
              <a:buNone/>
            </a:pPr>
            <a:endParaRPr lang="en-US" dirty="0"/>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88</a:t>
            </a:fld>
            <a:endParaRPr lang="en-US" dirty="0"/>
          </a:p>
        </p:txBody>
      </p:sp>
    </p:spTree>
    <p:extLst>
      <p:ext uri="{BB962C8B-B14F-4D97-AF65-F5344CB8AC3E}">
        <p14:creationId xmlns:p14="http://schemas.microsoft.com/office/powerpoint/2010/main" val="360830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3"/>
          <a:stretch>
            <a:fillRect/>
          </a:stretch>
        </p:blipFill>
        <p:spPr>
          <a:xfrm>
            <a:off x="4202610" y="1817365"/>
            <a:ext cx="3786779" cy="3223270"/>
          </a:xfrm>
          <a:prstGeom prst="rect">
            <a:avLst/>
          </a:prstGeom>
        </p:spPr>
      </p:pic>
    </p:spTree>
    <p:extLst>
      <p:ext uri="{BB962C8B-B14F-4D97-AF65-F5344CB8AC3E}">
        <p14:creationId xmlns:p14="http://schemas.microsoft.com/office/powerpoint/2010/main" val="375966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5EF5D-650C-3B40-B094-703A11E3F8C3}"/>
              </a:ext>
            </a:extLst>
          </p:cNvPr>
          <p:cNvSpPr>
            <a:spLocks noGrp="1"/>
          </p:cNvSpPr>
          <p:nvPr>
            <p:ph type="title"/>
          </p:nvPr>
        </p:nvSpPr>
        <p:spPr/>
        <p:txBody>
          <a:bodyPr/>
          <a:lstStyle/>
          <a:p>
            <a:r>
              <a:rPr lang="en-US" dirty="0"/>
              <a:t>Wins for Docker</a:t>
            </a:r>
          </a:p>
        </p:txBody>
      </p:sp>
      <p:sp>
        <p:nvSpPr>
          <p:cNvPr id="3" name="Content Placeholder 2">
            <a:extLst>
              <a:ext uri="{FF2B5EF4-FFF2-40B4-BE49-F238E27FC236}">
                <a16:creationId xmlns:a16="http://schemas.microsoft.com/office/drawing/2014/main" id="{91181CF1-43F9-8548-A8F2-800FED322344}"/>
              </a:ext>
            </a:extLst>
          </p:cNvPr>
          <p:cNvSpPr>
            <a:spLocks noGrp="1"/>
          </p:cNvSpPr>
          <p:nvPr>
            <p:ph idx="1"/>
          </p:nvPr>
        </p:nvSpPr>
        <p:spPr/>
        <p:txBody>
          <a:bodyPr/>
          <a:lstStyle/>
          <a:p>
            <a:r>
              <a:rPr lang="en-US" dirty="0"/>
              <a:t>Standardized developer environments</a:t>
            </a:r>
          </a:p>
          <a:p>
            <a:r>
              <a:rPr lang="en-US" dirty="0"/>
              <a:t>Distributed, especially multi-cloud, environments</a:t>
            </a:r>
          </a:p>
          <a:p>
            <a:r>
              <a:rPr lang="en-US" dirty="0"/>
              <a:t>Micro-services architectures</a:t>
            </a:r>
          </a:p>
          <a:p>
            <a:r>
              <a:rPr lang="en-US" dirty="0"/>
              <a:t>Cross-OS tool usage</a:t>
            </a:r>
          </a:p>
          <a:p>
            <a:endParaRPr lang="en-US" dirty="0"/>
          </a:p>
          <a:p>
            <a:endParaRPr lang="en-US" dirty="0"/>
          </a:p>
        </p:txBody>
      </p:sp>
      <p:sp>
        <p:nvSpPr>
          <p:cNvPr id="4" name="Date Placeholder 3">
            <a:extLst>
              <a:ext uri="{FF2B5EF4-FFF2-40B4-BE49-F238E27FC236}">
                <a16:creationId xmlns:a16="http://schemas.microsoft.com/office/drawing/2014/main" id="{A572C709-5B1F-6540-8ECD-73AAE5087C80}"/>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E65C7D5A-2E3F-904F-A276-7A4CCABE3AC5}"/>
              </a:ext>
            </a:extLst>
          </p:cNvPr>
          <p:cNvSpPr>
            <a:spLocks noGrp="1"/>
          </p:cNvSpPr>
          <p:nvPr>
            <p:ph type="sldNum" sz="quarter" idx="12"/>
          </p:nvPr>
        </p:nvSpPr>
        <p:spPr/>
        <p:txBody>
          <a:bodyPr/>
          <a:lstStyle/>
          <a:p>
            <a:fld id="{A44B02FA-DD2D-1844-AE35-8B2EAB0CF4EF}" type="slidenum">
              <a:rPr lang="en-US" smtClean="0"/>
              <a:pPr/>
              <a:t>9</a:t>
            </a:fld>
            <a:endParaRPr lang="en-US" dirty="0"/>
          </a:p>
        </p:txBody>
      </p:sp>
      <p:cxnSp>
        <p:nvCxnSpPr>
          <p:cNvPr id="140" name="Straight Connector 139">
            <a:extLst>
              <a:ext uri="{FF2B5EF4-FFF2-40B4-BE49-F238E27FC236}">
                <a16:creationId xmlns:a16="http://schemas.microsoft.com/office/drawing/2014/main" id="{161CB397-3FEE-6149-976E-45F8908D8626}"/>
              </a:ext>
            </a:extLst>
          </p:cNvPr>
          <p:cNvCxnSpPr>
            <a:cxnSpLocks/>
          </p:cNvCxnSpPr>
          <p:nvPr/>
        </p:nvCxnSpPr>
        <p:spPr>
          <a:xfrm>
            <a:off x="4397981" y="5100422"/>
            <a:ext cx="420314" cy="37979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1" name="Cloud 140">
            <a:extLst>
              <a:ext uri="{FF2B5EF4-FFF2-40B4-BE49-F238E27FC236}">
                <a16:creationId xmlns:a16="http://schemas.microsoft.com/office/drawing/2014/main" id="{918611B8-64B7-B64F-9919-002ED4E4414A}"/>
              </a:ext>
            </a:extLst>
          </p:cNvPr>
          <p:cNvSpPr/>
          <p:nvPr/>
        </p:nvSpPr>
        <p:spPr>
          <a:xfrm>
            <a:off x="4360901" y="5183128"/>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Cloud 141">
            <a:extLst>
              <a:ext uri="{FF2B5EF4-FFF2-40B4-BE49-F238E27FC236}">
                <a16:creationId xmlns:a16="http://schemas.microsoft.com/office/drawing/2014/main" id="{C3A3AF0F-CA05-B841-8AC0-7B6173ADF023}"/>
              </a:ext>
            </a:extLst>
          </p:cNvPr>
          <p:cNvSpPr/>
          <p:nvPr/>
        </p:nvSpPr>
        <p:spPr>
          <a:xfrm>
            <a:off x="3113052" y="4160019"/>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349F08C2-B0CB-3643-8983-BF9D1F259431}"/>
              </a:ext>
            </a:extLst>
          </p:cNvPr>
          <p:cNvGrpSpPr/>
          <p:nvPr/>
        </p:nvGrpSpPr>
        <p:grpSpPr>
          <a:xfrm>
            <a:off x="3455246" y="4246540"/>
            <a:ext cx="949126" cy="895235"/>
            <a:chOff x="408464" y="3872276"/>
            <a:chExt cx="2636443" cy="2486746"/>
          </a:xfrm>
        </p:grpSpPr>
        <p:sp>
          <p:nvSpPr>
            <p:cNvPr id="144" name="Rectangle 143">
              <a:extLst>
                <a:ext uri="{FF2B5EF4-FFF2-40B4-BE49-F238E27FC236}">
                  <a16:creationId xmlns:a16="http://schemas.microsoft.com/office/drawing/2014/main" id="{4549041A-D073-1E4A-9C4D-1CFBC5FBAE94}"/>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Picture 144" descr="A close up of a sign&#10;&#10;Description automatically generated">
              <a:extLst>
                <a:ext uri="{FF2B5EF4-FFF2-40B4-BE49-F238E27FC236}">
                  <a16:creationId xmlns:a16="http://schemas.microsoft.com/office/drawing/2014/main" id="{1C318A0A-EC55-974A-BFEF-2E6E2D7746AD}"/>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6" name="Group 145">
            <a:extLst>
              <a:ext uri="{FF2B5EF4-FFF2-40B4-BE49-F238E27FC236}">
                <a16:creationId xmlns:a16="http://schemas.microsoft.com/office/drawing/2014/main" id="{6754272B-2700-0649-8132-5EF8D577F8ED}"/>
              </a:ext>
            </a:extLst>
          </p:cNvPr>
          <p:cNvGrpSpPr/>
          <p:nvPr/>
        </p:nvGrpSpPr>
        <p:grpSpPr>
          <a:xfrm>
            <a:off x="211694" y="3872276"/>
            <a:ext cx="2636443" cy="2486746"/>
            <a:chOff x="408464" y="3872276"/>
            <a:chExt cx="2636443" cy="2486746"/>
          </a:xfrm>
        </p:grpSpPr>
        <p:sp>
          <p:nvSpPr>
            <p:cNvPr id="147" name="Rectangle 146">
              <a:extLst>
                <a:ext uri="{FF2B5EF4-FFF2-40B4-BE49-F238E27FC236}">
                  <a16:creationId xmlns:a16="http://schemas.microsoft.com/office/drawing/2014/main" id="{2C8F863B-639C-B048-B493-5374C1383000}"/>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descr="A close up of a sign&#10;&#10;Description automatically generated">
              <a:extLst>
                <a:ext uri="{FF2B5EF4-FFF2-40B4-BE49-F238E27FC236}">
                  <a16:creationId xmlns:a16="http://schemas.microsoft.com/office/drawing/2014/main" id="{7B6111C1-4052-DC44-8D96-42FA102866FC}"/>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9" name="Group 148">
            <a:extLst>
              <a:ext uri="{FF2B5EF4-FFF2-40B4-BE49-F238E27FC236}">
                <a16:creationId xmlns:a16="http://schemas.microsoft.com/office/drawing/2014/main" id="{AB0A6948-8610-9F44-B781-7C7B06B0D787}"/>
              </a:ext>
            </a:extLst>
          </p:cNvPr>
          <p:cNvGrpSpPr/>
          <p:nvPr/>
        </p:nvGrpSpPr>
        <p:grpSpPr>
          <a:xfrm>
            <a:off x="958227" y="4835481"/>
            <a:ext cx="1476374" cy="901701"/>
            <a:chOff x="1154997" y="4835481"/>
            <a:chExt cx="1476374" cy="901701"/>
          </a:xfrm>
        </p:grpSpPr>
        <p:sp>
          <p:nvSpPr>
            <p:cNvPr id="150" name="Rectangle 149">
              <a:extLst>
                <a:ext uri="{FF2B5EF4-FFF2-40B4-BE49-F238E27FC236}">
                  <a16:creationId xmlns:a16="http://schemas.microsoft.com/office/drawing/2014/main" id="{3A686DEA-9858-3042-A658-363F278E0C59}"/>
                </a:ext>
              </a:extLst>
            </p:cNvPr>
            <p:cNvSpPr/>
            <p:nvPr/>
          </p:nvSpPr>
          <p:spPr>
            <a:xfrm>
              <a:off x="1154998" y="4835482"/>
              <a:ext cx="1476373" cy="9017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2"/>
                  </a:solidFill>
                </a:rPr>
                <a:t>for</a:t>
              </a:r>
              <a:r>
                <a:rPr lang="en-US" sz="1400" dirty="0"/>
                <a:t> </a:t>
              </a:r>
              <a:r>
                <a:rPr lang="en-US" sz="1400" dirty="0">
                  <a:solidFill>
                    <a:schemeClr val="bg1"/>
                  </a:solidFill>
                </a:rPr>
                <a:t>x</a:t>
              </a:r>
              <a:r>
                <a:rPr lang="en-US" sz="1400" dirty="0"/>
                <a:t> </a:t>
              </a:r>
              <a:r>
                <a:rPr lang="en-US" sz="1400" dirty="0">
                  <a:solidFill>
                    <a:srgbClr val="00B0F0"/>
                  </a:solidFill>
                </a:rPr>
                <a:t>in</a:t>
              </a:r>
              <a:r>
                <a:rPr lang="en-US" sz="1400" dirty="0"/>
                <a:t> </a:t>
              </a:r>
              <a:r>
                <a:rPr lang="en-US" sz="1400" dirty="0">
                  <a:solidFill>
                    <a:schemeClr val="accent6"/>
                  </a:solidFill>
                </a:rPr>
                <a:t>range(</a:t>
              </a:r>
              <a:r>
                <a:rPr lang="en-US" sz="1400" dirty="0">
                  <a:solidFill>
                    <a:schemeClr val="bg1"/>
                  </a:solidFill>
                </a:rPr>
                <a:t>3</a:t>
              </a:r>
              <a:r>
                <a:rPr lang="en-US" sz="1400" dirty="0">
                  <a:solidFill>
                    <a:schemeClr val="accent6"/>
                  </a:solidFill>
                </a:rPr>
                <a:t>)</a:t>
              </a:r>
              <a:r>
                <a:rPr lang="en-US" sz="1400" dirty="0">
                  <a:solidFill>
                    <a:schemeClr val="bg1"/>
                  </a:solidFill>
                </a:rPr>
                <a:t>:</a:t>
              </a:r>
            </a:p>
            <a:p>
              <a:pPr algn="ctr"/>
              <a:r>
                <a:rPr lang="en-US" sz="1400" dirty="0"/>
                <a:t>  </a:t>
              </a:r>
              <a:r>
                <a:rPr lang="en-US" sz="1400" dirty="0">
                  <a:solidFill>
                    <a:schemeClr val="accent6"/>
                  </a:solidFill>
                </a:rPr>
                <a:t>print(</a:t>
              </a:r>
              <a:r>
                <a:rPr lang="en-US" sz="1400" dirty="0">
                  <a:solidFill>
                    <a:schemeClr val="bg1"/>
                  </a:solidFill>
                </a:rPr>
                <a:t>x</a:t>
              </a:r>
              <a:r>
                <a:rPr lang="en-US" sz="1400" dirty="0">
                  <a:solidFill>
                    <a:schemeClr val="accent6"/>
                  </a:solidFill>
                </a:rPr>
                <a:t>)</a:t>
              </a:r>
            </a:p>
          </p:txBody>
        </p:sp>
        <p:sp>
          <p:nvSpPr>
            <p:cNvPr id="151" name="Rectangle 150">
              <a:extLst>
                <a:ext uri="{FF2B5EF4-FFF2-40B4-BE49-F238E27FC236}">
                  <a16:creationId xmlns:a16="http://schemas.microsoft.com/office/drawing/2014/main" id="{CA5581F4-B00C-074A-879C-0F09F2220FAF}"/>
                </a:ext>
              </a:extLst>
            </p:cNvPr>
            <p:cNvSpPr/>
            <p:nvPr/>
          </p:nvSpPr>
          <p:spPr>
            <a:xfrm flipV="1">
              <a:off x="1154997" y="4835481"/>
              <a:ext cx="1476373" cy="18991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F1CB2AC2-0B00-9B4E-AEAB-1107059E5999}"/>
                </a:ext>
              </a:extLst>
            </p:cNvPr>
            <p:cNvSpPr/>
            <p:nvPr/>
          </p:nvSpPr>
          <p:spPr>
            <a:xfrm>
              <a:off x="1203417" y="4895515"/>
              <a:ext cx="69850" cy="6985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802191B9-A9D7-8346-8AD9-2DF2F307B01B}"/>
                </a:ext>
              </a:extLst>
            </p:cNvPr>
            <p:cNvSpPr/>
            <p:nvPr/>
          </p:nvSpPr>
          <p:spPr>
            <a:xfrm>
              <a:off x="1321686" y="4897314"/>
              <a:ext cx="69850" cy="6985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34942296-9596-1A4A-A894-F86ABE64D776}"/>
                </a:ext>
              </a:extLst>
            </p:cNvPr>
            <p:cNvSpPr/>
            <p:nvPr/>
          </p:nvSpPr>
          <p:spPr>
            <a:xfrm>
              <a:off x="1436781" y="4895515"/>
              <a:ext cx="69850" cy="6985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5" name="Picture 154" descr="A picture containing clock&#10;&#10;Description automatically generated">
            <a:extLst>
              <a:ext uri="{FF2B5EF4-FFF2-40B4-BE49-F238E27FC236}">
                <a16:creationId xmlns:a16="http://schemas.microsoft.com/office/drawing/2014/main" id="{24766F4C-19E6-3546-BE9C-19823F938132}"/>
              </a:ext>
            </a:extLst>
          </p:cNvPr>
          <p:cNvPicPr>
            <a:picLocks noChangeAspect="1"/>
          </p:cNvPicPr>
          <p:nvPr/>
        </p:nvPicPr>
        <p:blipFill>
          <a:blip r:embed="rId4"/>
          <a:stretch>
            <a:fillRect/>
          </a:stretch>
        </p:blipFill>
        <p:spPr>
          <a:xfrm>
            <a:off x="331601" y="4336816"/>
            <a:ext cx="901701" cy="901701"/>
          </a:xfrm>
          <a:prstGeom prst="rect">
            <a:avLst/>
          </a:prstGeom>
        </p:spPr>
      </p:pic>
      <p:pic>
        <p:nvPicPr>
          <p:cNvPr id="156" name="Picture 155" descr="A close up of a logo&#10;&#10;Description automatically generated">
            <a:extLst>
              <a:ext uri="{FF2B5EF4-FFF2-40B4-BE49-F238E27FC236}">
                <a16:creationId xmlns:a16="http://schemas.microsoft.com/office/drawing/2014/main" id="{EA581F75-7CAE-C947-9E3B-1AC22C18B4E5}"/>
              </a:ext>
            </a:extLst>
          </p:cNvPr>
          <p:cNvPicPr>
            <a:picLocks noChangeAspect="1"/>
          </p:cNvPicPr>
          <p:nvPr/>
        </p:nvPicPr>
        <p:blipFill>
          <a:blip r:embed="rId5"/>
          <a:stretch>
            <a:fillRect/>
          </a:stretch>
        </p:blipFill>
        <p:spPr>
          <a:xfrm flipH="1">
            <a:off x="1922515" y="4346006"/>
            <a:ext cx="874962" cy="772288"/>
          </a:xfrm>
          <a:prstGeom prst="rect">
            <a:avLst/>
          </a:prstGeom>
        </p:spPr>
      </p:pic>
      <p:pic>
        <p:nvPicPr>
          <p:cNvPr id="157" name="Picture 156" descr="A close up of a sign&#10;&#10;Description automatically generated">
            <a:extLst>
              <a:ext uri="{FF2B5EF4-FFF2-40B4-BE49-F238E27FC236}">
                <a16:creationId xmlns:a16="http://schemas.microsoft.com/office/drawing/2014/main" id="{AA9F4D46-4982-1A4D-A4CA-F4D6A505BD53}"/>
              </a:ext>
            </a:extLst>
          </p:cNvPr>
          <p:cNvPicPr>
            <a:picLocks noChangeAspect="1"/>
          </p:cNvPicPr>
          <p:nvPr/>
        </p:nvPicPr>
        <p:blipFill>
          <a:blip r:embed="rId6"/>
          <a:stretch>
            <a:fillRect/>
          </a:stretch>
        </p:blipFill>
        <p:spPr>
          <a:xfrm>
            <a:off x="360864" y="5275713"/>
            <a:ext cx="900556" cy="1043501"/>
          </a:xfrm>
          <a:prstGeom prst="rect">
            <a:avLst/>
          </a:prstGeom>
        </p:spPr>
      </p:pic>
      <p:pic>
        <p:nvPicPr>
          <p:cNvPr id="158" name="Picture 157" descr="A close up of a sign&#10;&#10;Description automatically generated">
            <a:extLst>
              <a:ext uri="{FF2B5EF4-FFF2-40B4-BE49-F238E27FC236}">
                <a16:creationId xmlns:a16="http://schemas.microsoft.com/office/drawing/2014/main" id="{ADF2E209-B954-2A48-A945-04000C4D33BF}"/>
              </a:ext>
            </a:extLst>
          </p:cNvPr>
          <p:cNvPicPr>
            <a:picLocks noChangeAspect="1"/>
          </p:cNvPicPr>
          <p:nvPr/>
        </p:nvPicPr>
        <p:blipFill>
          <a:blip r:embed="rId7"/>
          <a:stretch>
            <a:fillRect/>
          </a:stretch>
        </p:blipFill>
        <p:spPr>
          <a:xfrm>
            <a:off x="1952591" y="5376629"/>
            <a:ext cx="742032" cy="838981"/>
          </a:xfrm>
          <a:prstGeom prst="rect">
            <a:avLst/>
          </a:prstGeom>
        </p:spPr>
      </p:pic>
      <p:pic>
        <p:nvPicPr>
          <p:cNvPr id="159" name="Picture 158" descr="A close up of a sign&#10;&#10;Description automatically generated">
            <a:extLst>
              <a:ext uri="{FF2B5EF4-FFF2-40B4-BE49-F238E27FC236}">
                <a16:creationId xmlns:a16="http://schemas.microsoft.com/office/drawing/2014/main" id="{E55C5028-5D16-0841-82EE-326F9618B70F}"/>
              </a:ext>
            </a:extLst>
          </p:cNvPr>
          <p:cNvPicPr>
            <a:picLocks noChangeAspect="1"/>
          </p:cNvPicPr>
          <p:nvPr/>
        </p:nvPicPr>
        <p:blipFill>
          <a:blip r:embed="rId8"/>
          <a:stretch>
            <a:fillRect/>
          </a:stretch>
        </p:blipFill>
        <p:spPr>
          <a:xfrm>
            <a:off x="3677662" y="4437326"/>
            <a:ext cx="612361" cy="612361"/>
          </a:xfrm>
          <a:prstGeom prst="rect">
            <a:avLst/>
          </a:prstGeom>
        </p:spPr>
      </p:pic>
      <p:grpSp>
        <p:nvGrpSpPr>
          <p:cNvPr id="160" name="Group 159">
            <a:extLst>
              <a:ext uri="{FF2B5EF4-FFF2-40B4-BE49-F238E27FC236}">
                <a16:creationId xmlns:a16="http://schemas.microsoft.com/office/drawing/2014/main" id="{7FEF1538-DD88-6E47-AD4B-EEA989CC49DE}"/>
              </a:ext>
            </a:extLst>
          </p:cNvPr>
          <p:cNvGrpSpPr/>
          <p:nvPr/>
        </p:nvGrpSpPr>
        <p:grpSpPr>
          <a:xfrm>
            <a:off x="6258519" y="3940601"/>
            <a:ext cx="1308484" cy="957330"/>
            <a:chOff x="7023493" y="4219768"/>
            <a:chExt cx="1308484" cy="957330"/>
          </a:xfrm>
        </p:grpSpPr>
        <p:sp>
          <p:nvSpPr>
            <p:cNvPr id="161" name="Rectangle 160">
              <a:extLst>
                <a:ext uri="{FF2B5EF4-FFF2-40B4-BE49-F238E27FC236}">
                  <a16:creationId xmlns:a16="http://schemas.microsoft.com/office/drawing/2014/main" id="{9BA2A4A6-62A3-D641-B7AF-0067683A7487}"/>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Picture 161" descr="A close up of a sign&#10;&#10;Description automatically generated">
              <a:extLst>
                <a:ext uri="{FF2B5EF4-FFF2-40B4-BE49-F238E27FC236}">
                  <a16:creationId xmlns:a16="http://schemas.microsoft.com/office/drawing/2014/main" id="{E27FD531-EE8E-9449-A6E7-91CDB42D469F}"/>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3" name="Group 162">
            <a:extLst>
              <a:ext uri="{FF2B5EF4-FFF2-40B4-BE49-F238E27FC236}">
                <a16:creationId xmlns:a16="http://schemas.microsoft.com/office/drawing/2014/main" id="{838A5F12-C1F2-4049-B2CF-E1DF6E0C5624}"/>
              </a:ext>
            </a:extLst>
          </p:cNvPr>
          <p:cNvGrpSpPr/>
          <p:nvPr/>
        </p:nvGrpSpPr>
        <p:grpSpPr>
          <a:xfrm>
            <a:off x="7657587" y="3935941"/>
            <a:ext cx="1308484" cy="957330"/>
            <a:chOff x="7023493" y="4219768"/>
            <a:chExt cx="1308484" cy="957330"/>
          </a:xfrm>
        </p:grpSpPr>
        <p:sp>
          <p:nvSpPr>
            <p:cNvPr id="164" name="Rectangle 163">
              <a:extLst>
                <a:ext uri="{FF2B5EF4-FFF2-40B4-BE49-F238E27FC236}">
                  <a16:creationId xmlns:a16="http://schemas.microsoft.com/office/drawing/2014/main" id="{0B57701B-C673-2947-BC4A-456E59E0C0F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5" name="Picture 164" descr="A close up of a sign&#10;&#10;Description automatically generated">
              <a:extLst>
                <a:ext uri="{FF2B5EF4-FFF2-40B4-BE49-F238E27FC236}">
                  <a16:creationId xmlns:a16="http://schemas.microsoft.com/office/drawing/2014/main" id="{39D0D5EB-021E-2C4D-ABF1-7B60B493C768}"/>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6" name="Group 165">
            <a:extLst>
              <a:ext uri="{FF2B5EF4-FFF2-40B4-BE49-F238E27FC236}">
                <a16:creationId xmlns:a16="http://schemas.microsoft.com/office/drawing/2014/main" id="{18CB5F0D-5D3D-D04A-84F7-F1F43B2B99AA}"/>
              </a:ext>
            </a:extLst>
          </p:cNvPr>
          <p:cNvGrpSpPr/>
          <p:nvPr/>
        </p:nvGrpSpPr>
        <p:grpSpPr>
          <a:xfrm>
            <a:off x="6258518" y="4797048"/>
            <a:ext cx="1308484" cy="957330"/>
            <a:chOff x="7023493" y="4219768"/>
            <a:chExt cx="1308484" cy="957330"/>
          </a:xfrm>
        </p:grpSpPr>
        <p:sp>
          <p:nvSpPr>
            <p:cNvPr id="167" name="Rectangle 166">
              <a:extLst>
                <a:ext uri="{FF2B5EF4-FFF2-40B4-BE49-F238E27FC236}">
                  <a16:creationId xmlns:a16="http://schemas.microsoft.com/office/drawing/2014/main" id="{CDBA8D40-4871-7243-8CD1-9EE0A37B4125}"/>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Picture 167" descr="A close up of a sign&#10;&#10;Description automatically generated">
              <a:extLst>
                <a:ext uri="{FF2B5EF4-FFF2-40B4-BE49-F238E27FC236}">
                  <a16:creationId xmlns:a16="http://schemas.microsoft.com/office/drawing/2014/main" id="{A96D3990-F278-104F-9422-F08B9C6A94FA}"/>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9" name="Group 168">
            <a:extLst>
              <a:ext uri="{FF2B5EF4-FFF2-40B4-BE49-F238E27FC236}">
                <a16:creationId xmlns:a16="http://schemas.microsoft.com/office/drawing/2014/main" id="{0A6F56C0-C275-D648-A829-7B996EC1B1E6}"/>
              </a:ext>
            </a:extLst>
          </p:cNvPr>
          <p:cNvGrpSpPr/>
          <p:nvPr/>
        </p:nvGrpSpPr>
        <p:grpSpPr>
          <a:xfrm>
            <a:off x="7662364" y="4790264"/>
            <a:ext cx="1308484" cy="957330"/>
            <a:chOff x="7023493" y="4219768"/>
            <a:chExt cx="1308484" cy="957330"/>
          </a:xfrm>
        </p:grpSpPr>
        <p:sp>
          <p:nvSpPr>
            <p:cNvPr id="170" name="Rectangle 169">
              <a:extLst>
                <a:ext uri="{FF2B5EF4-FFF2-40B4-BE49-F238E27FC236}">
                  <a16:creationId xmlns:a16="http://schemas.microsoft.com/office/drawing/2014/main" id="{AE165A35-913F-1445-8ACE-C33B1670799C}"/>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1" name="Picture 170" descr="A close up of a sign&#10;&#10;Description automatically generated">
              <a:extLst>
                <a:ext uri="{FF2B5EF4-FFF2-40B4-BE49-F238E27FC236}">
                  <a16:creationId xmlns:a16="http://schemas.microsoft.com/office/drawing/2014/main" id="{4D4D9D44-BCCF-F14A-AA6F-9C5BA763FD87}"/>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2" name="Group 171">
            <a:extLst>
              <a:ext uri="{FF2B5EF4-FFF2-40B4-BE49-F238E27FC236}">
                <a16:creationId xmlns:a16="http://schemas.microsoft.com/office/drawing/2014/main" id="{300B5ACD-F71A-4846-8F9E-36CF67F7CA94}"/>
              </a:ext>
            </a:extLst>
          </p:cNvPr>
          <p:cNvGrpSpPr/>
          <p:nvPr/>
        </p:nvGrpSpPr>
        <p:grpSpPr>
          <a:xfrm>
            <a:off x="6258518" y="5653495"/>
            <a:ext cx="1308484" cy="957330"/>
            <a:chOff x="7023493" y="4219768"/>
            <a:chExt cx="1308484" cy="957330"/>
          </a:xfrm>
        </p:grpSpPr>
        <p:sp>
          <p:nvSpPr>
            <p:cNvPr id="173" name="Rectangle 172">
              <a:extLst>
                <a:ext uri="{FF2B5EF4-FFF2-40B4-BE49-F238E27FC236}">
                  <a16:creationId xmlns:a16="http://schemas.microsoft.com/office/drawing/2014/main" id="{EFBCC533-F104-D245-804A-8BF70478EF74}"/>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 name="Picture 173" descr="A close up of a sign&#10;&#10;Description automatically generated">
              <a:extLst>
                <a:ext uri="{FF2B5EF4-FFF2-40B4-BE49-F238E27FC236}">
                  <a16:creationId xmlns:a16="http://schemas.microsoft.com/office/drawing/2014/main" id="{30101248-E421-D544-B413-CA57FBC416E0}"/>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5" name="Group 174">
            <a:extLst>
              <a:ext uri="{FF2B5EF4-FFF2-40B4-BE49-F238E27FC236}">
                <a16:creationId xmlns:a16="http://schemas.microsoft.com/office/drawing/2014/main" id="{53380860-CECA-2746-8E8A-637248B79A08}"/>
              </a:ext>
            </a:extLst>
          </p:cNvPr>
          <p:cNvGrpSpPr/>
          <p:nvPr/>
        </p:nvGrpSpPr>
        <p:grpSpPr>
          <a:xfrm>
            <a:off x="7657586" y="5653495"/>
            <a:ext cx="1308484" cy="957330"/>
            <a:chOff x="7023493" y="4219768"/>
            <a:chExt cx="1308484" cy="957330"/>
          </a:xfrm>
        </p:grpSpPr>
        <p:sp>
          <p:nvSpPr>
            <p:cNvPr id="176" name="Rectangle 175">
              <a:extLst>
                <a:ext uri="{FF2B5EF4-FFF2-40B4-BE49-F238E27FC236}">
                  <a16:creationId xmlns:a16="http://schemas.microsoft.com/office/drawing/2014/main" id="{BBA466BE-EB49-BA43-9D95-36F338ABACA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7" name="Picture 176" descr="A close up of a sign&#10;&#10;Description automatically generated">
              <a:extLst>
                <a:ext uri="{FF2B5EF4-FFF2-40B4-BE49-F238E27FC236}">
                  <a16:creationId xmlns:a16="http://schemas.microsoft.com/office/drawing/2014/main" id="{6D658DF5-4FE4-EF4C-9219-625C4A52A473}"/>
                </a:ext>
              </a:extLst>
            </p:cNvPr>
            <p:cNvPicPr>
              <a:picLocks noChangeAspect="1"/>
            </p:cNvPicPr>
            <p:nvPr/>
          </p:nvPicPr>
          <p:blipFill>
            <a:blip r:embed="rId3"/>
            <a:stretch>
              <a:fillRect/>
            </a:stretch>
          </p:blipFill>
          <p:spPr>
            <a:xfrm>
              <a:off x="7456571" y="4219768"/>
              <a:ext cx="442327" cy="317001"/>
            </a:xfrm>
            <a:prstGeom prst="rect">
              <a:avLst/>
            </a:prstGeom>
          </p:spPr>
        </p:pic>
      </p:grpSp>
      <p:sp>
        <p:nvSpPr>
          <p:cNvPr id="178" name="Rectangle 177">
            <a:extLst>
              <a:ext uri="{FF2B5EF4-FFF2-40B4-BE49-F238E27FC236}">
                <a16:creationId xmlns:a16="http://schemas.microsoft.com/office/drawing/2014/main" id="{61BFF5A8-537F-7C4F-9934-EDE6E84AE569}"/>
              </a:ext>
            </a:extLst>
          </p:cNvPr>
          <p:cNvSpPr/>
          <p:nvPr/>
        </p:nvSpPr>
        <p:spPr>
          <a:xfrm>
            <a:off x="7075760" y="4520520"/>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79" name="Rectangle 178">
            <a:extLst>
              <a:ext uri="{FF2B5EF4-FFF2-40B4-BE49-F238E27FC236}">
                <a16:creationId xmlns:a16="http://schemas.microsoft.com/office/drawing/2014/main" id="{E40D3F8E-85A2-F941-A794-5CE9659282B1}"/>
              </a:ext>
            </a:extLst>
          </p:cNvPr>
          <p:cNvSpPr/>
          <p:nvPr/>
        </p:nvSpPr>
        <p:spPr>
          <a:xfrm>
            <a:off x="7075759" y="5105603"/>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0" name="Rectangle 179">
            <a:extLst>
              <a:ext uri="{FF2B5EF4-FFF2-40B4-BE49-F238E27FC236}">
                <a16:creationId xmlns:a16="http://schemas.microsoft.com/office/drawing/2014/main" id="{88A6E40C-53A4-F744-9486-1B3157F00E9C}"/>
              </a:ext>
            </a:extLst>
          </p:cNvPr>
          <p:cNvSpPr/>
          <p:nvPr/>
        </p:nvSpPr>
        <p:spPr>
          <a:xfrm>
            <a:off x="7075759" y="5698998"/>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sp>
        <p:nvSpPr>
          <p:cNvPr id="181" name="Rectangle 180">
            <a:extLst>
              <a:ext uri="{FF2B5EF4-FFF2-40B4-BE49-F238E27FC236}">
                <a16:creationId xmlns:a16="http://schemas.microsoft.com/office/drawing/2014/main" id="{D357B442-33B9-2647-8019-690F590DF6C6}"/>
              </a:ext>
            </a:extLst>
          </p:cNvPr>
          <p:cNvSpPr/>
          <p:nvPr/>
        </p:nvSpPr>
        <p:spPr>
          <a:xfrm>
            <a:off x="7790875" y="4255415"/>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82" name="Rectangle 181">
            <a:extLst>
              <a:ext uri="{FF2B5EF4-FFF2-40B4-BE49-F238E27FC236}">
                <a16:creationId xmlns:a16="http://schemas.microsoft.com/office/drawing/2014/main" id="{37A8D410-757D-174F-900A-EACEDCA91546}"/>
              </a:ext>
            </a:extLst>
          </p:cNvPr>
          <p:cNvSpPr/>
          <p:nvPr/>
        </p:nvSpPr>
        <p:spPr>
          <a:xfrm>
            <a:off x="7790875" y="5114049"/>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3" name="Rectangle 182">
            <a:extLst>
              <a:ext uri="{FF2B5EF4-FFF2-40B4-BE49-F238E27FC236}">
                <a16:creationId xmlns:a16="http://schemas.microsoft.com/office/drawing/2014/main" id="{300E1694-2F83-8C49-8891-BEE04866BE76}"/>
              </a:ext>
            </a:extLst>
          </p:cNvPr>
          <p:cNvSpPr/>
          <p:nvPr/>
        </p:nvSpPr>
        <p:spPr>
          <a:xfrm>
            <a:off x="7790875" y="5983599"/>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pic>
        <p:nvPicPr>
          <p:cNvPr id="184" name="Picture 183" descr="A flat screen television&#10;&#10;Description automatically generated">
            <a:extLst>
              <a:ext uri="{FF2B5EF4-FFF2-40B4-BE49-F238E27FC236}">
                <a16:creationId xmlns:a16="http://schemas.microsoft.com/office/drawing/2014/main" id="{A0B2FA48-3610-1E4D-A797-18D53F613885}"/>
              </a:ext>
            </a:extLst>
          </p:cNvPr>
          <p:cNvPicPr>
            <a:picLocks noChangeAspect="1"/>
          </p:cNvPicPr>
          <p:nvPr/>
        </p:nvPicPr>
        <p:blipFill>
          <a:blip r:embed="rId9"/>
          <a:stretch>
            <a:fillRect/>
          </a:stretch>
        </p:blipFill>
        <p:spPr>
          <a:xfrm>
            <a:off x="9185161" y="4462180"/>
            <a:ext cx="2949016" cy="1699140"/>
          </a:xfrm>
          <a:prstGeom prst="rect">
            <a:avLst/>
          </a:prstGeom>
        </p:spPr>
      </p:pic>
      <p:grpSp>
        <p:nvGrpSpPr>
          <p:cNvPr id="185" name="Group 184">
            <a:extLst>
              <a:ext uri="{FF2B5EF4-FFF2-40B4-BE49-F238E27FC236}">
                <a16:creationId xmlns:a16="http://schemas.microsoft.com/office/drawing/2014/main" id="{C595ABC4-BDC7-F546-9EFA-3B284253ED2C}"/>
              </a:ext>
            </a:extLst>
          </p:cNvPr>
          <p:cNvGrpSpPr/>
          <p:nvPr/>
        </p:nvGrpSpPr>
        <p:grpSpPr>
          <a:xfrm>
            <a:off x="9828092" y="4477489"/>
            <a:ext cx="1663154" cy="1274771"/>
            <a:chOff x="9828092" y="4477489"/>
            <a:chExt cx="1663154" cy="1274771"/>
          </a:xfrm>
        </p:grpSpPr>
        <p:sp>
          <p:nvSpPr>
            <p:cNvPr id="186" name="Rectangle 185">
              <a:extLst>
                <a:ext uri="{FF2B5EF4-FFF2-40B4-BE49-F238E27FC236}">
                  <a16:creationId xmlns:a16="http://schemas.microsoft.com/office/drawing/2014/main" id="{F4941DB4-9539-DA4E-9ABD-AC6BF47B147B}"/>
                </a:ext>
              </a:extLst>
            </p:cNvPr>
            <p:cNvSpPr/>
            <p:nvPr/>
          </p:nvSpPr>
          <p:spPr>
            <a:xfrm>
              <a:off x="9828092" y="4693181"/>
              <a:ext cx="1663154" cy="105907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7" name="Picture 186" descr="A close up of a sign&#10;&#10;Description automatically generated">
              <a:extLst>
                <a:ext uri="{FF2B5EF4-FFF2-40B4-BE49-F238E27FC236}">
                  <a16:creationId xmlns:a16="http://schemas.microsoft.com/office/drawing/2014/main" id="{75A5B006-88F9-A349-AF21-ED1AA53443F3}"/>
                </a:ext>
              </a:extLst>
            </p:cNvPr>
            <p:cNvPicPr>
              <a:picLocks noChangeAspect="1"/>
            </p:cNvPicPr>
            <p:nvPr/>
          </p:nvPicPr>
          <p:blipFill>
            <a:blip r:embed="rId3"/>
            <a:stretch>
              <a:fillRect/>
            </a:stretch>
          </p:blipFill>
          <p:spPr>
            <a:xfrm>
              <a:off x="10457691" y="4477489"/>
              <a:ext cx="442327" cy="317001"/>
            </a:xfrm>
            <a:prstGeom prst="rect">
              <a:avLst/>
            </a:prstGeom>
          </p:spPr>
        </p:pic>
      </p:grpSp>
      <p:pic>
        <p:nvPicPr>
          <p:cNvPr id="188" name="Picture 187" descr="A close up of a logo&#10;&#10;Description automatically generated">
            <a:extLst>
              <a:ext uri="{FF2B5EF4-FFF2-40B4-BE49-F238E27FC236}">
                <a16:creationId xmlns:a16="http://schemas.microsoft.com/office/drawing/2014/main" id="{1739E3B4-0D20-6D40-BCE2-D9C966C0F099}"/>
              </a:ext>
            </a:extLst>
          </p:cNvPr>
          <p:cNvPicPr>
            <a:picLocks noChangeAspect="1"/>
          </p:cNvPicPr>
          <p:nvPr/>
        </p:nvPicPr>
        <p:blipFill>
          <a:blip r:embed="rId10"/>
          <a:stretch>
            <a:fillRect/>
          </a:stretch>
        </p:blipFill>
        <p:spPr>
          <a:xfrm>
            <a:off x="10324333" y="4877807"/>
            <a:ext cx="617677" cy="775688"/>
          </a:xfrm>
          <a:prstGeom prst="rect">
            <a:avLst/>
          </a:prstGeom>
        </p:spPr>
      </p:pic>
    </p:spTree>
    <p:extLst>
      <p:ext uri="{BB962C8B-B14F-4D97-AF65-F5344CB8AC3E}">
        <p14:creationId xmlns:p14="http://schemas.microsoft.com/office/powerpoint/2010/main" val="555861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9"/>
                                        </p:tgtEl>
                                        <p:attrNameLst>
                                          <p:attrName>style.visibility</p:attrName>
                                        </p:attrNameLst>
                                      </p:cBhvr>
                                      <p:to>
                                        <p:strVal val="visible"/>
                                      </p:to>
                                    </p:set>
                                    <p:animEffect transition="in" filter="dissolve">
                                      <p:cBhvr>
                                        <p:cTn id="12" dur="500"/>
                                        <p:tgtEl>
                                          <p:spTgt spid="149"/>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55"/>
                                        </p:tgtEl>
                                        <p:attrNameLst>
                                          <p:attrName>style.visibility</p:attrName>
                                        </p:attrNameLst>
                                      </p:cBhvr>
                                      <p:to>
                                        <p:strVal val="visible"/>
                                      </p:to>
                                    </p:set>
                                    <p:animEffect transition="in" filter="dissolve">
                                      <p:cBhvr>
                                        <p:cTn id="16" dur="500"/>
                                        <p:tgtEl>
                                          <p:spTgt spid="155"/>
                                        </p:tgtEl>
                                      </p:cBhvr>
                                    </p:animEffect>
                                  </p:childTnLst>
                                </p:cTn>
                              </p:par>
                            </p:childTnLst>
                          </p:cTn>
                        </p:par>
                        <p:par>
                          <p:cTn id="17" fill="hold">
                            <p:stCondLst>
                              <p:cond delay="1000"/>
                            </p:stCondLst>
                            <p:childTnLst>
                              <p:par>
                                <p:cTn id="18" presetID="9" presetClass="entr" presetSubtype="0" fill="hold" nodeType="afterEffect">
                                  <p:stCondLst>
                                    <p:cond delay="0"/>
                                  </p:stCondLst>
                                  <p:childTnLst>
                                    <p:set>
                                      <p:cBhvr>
                                        <p:cTn id="19" dur="1" fill="hold">
                                          <p:stCondLst>
                                            <p:cond delay="0"/>
                                          </p:stCondLst>
                                        </p:cTn>
                                        <p:tgtEl>
                                          <p:spTgt spid="156"/>
                                        </p:tgtEl>
                                        <p:attrNameLst>
                                          <p:attrName>style.visibility</p:attrName>
                                        </p:attrNameLst>
                                      </p:cBhvr>
                                      <p:to>
                                        <p:strVal val="visible"/>
                                      </p:to>
                                    </p:set>
                                    <p:animEffect transition="in" filter="dissolve">
                                      <p:cBhvr>
                                        <p:cTn id="20" dur="500"/>
                                        <p:tgtEl>
                                          <p:spTgt spid="156"/>
                                        </p:tgtEl>
                                      </p:cBhvr>
                                    </p:animEffect>
                                  </p:childTnLst>
                                </p:cTn>
                              </p:par>
                            </p:childTnLst>
                          </p:cTn>
                        </p:par>
                        <p:par>
                          <p:cTn id="21" fill="hold">
                            <p:stCondLst>
                              <p:cond delay="1500"/>
                            </p:stCondLst>
                            <p:childTnLst>
                              <p:par>
                                <p:cTn id="22" presetID="9" presetClass="entr" presetSubtype="0" fill="hold" nodeType="afterEffect">
                                  <p:stCondLst>
                                    <p:cond delay="0"/>
                                  </p:stCondLst>
                                  <p:childTnLst>
                                    <p:set>
                                      <p:cBhvr>
                                        <p:cTn id="23" dur="1" fill="hold">
                                          <p:stCondLst>
                                            <p:cond delay="0"/>
                                          </p:stCondLst>
                                        </p:cTn>
                                        <p:tgtEl>
                                          <p:spTgt spid="157"/>
                                        </p:tgtEl>
                                        <p:attrNameLst>
                                          <p:attrName>style.visibility</p:attrName>
                                        </p:attrNameLst>
                                      </p:cBhvr>
                                      <p:to>
                                        <p:strVal val="visible"/>
                                      </p:to>
                                    </p:set>
                                    <p:animEffect transition="in" filter="dissolve">
                                      <p:cBhvr>
                                        <p:cTn id="24" dur="500"/>
                                        <p:tgtEl>
                                          <p:spTgt spid="157"/>
                                        </p:tgtEl>
                                      </p:cBhvr>
                                    </p:animEffect>
                                  </p:childTnLst>
                                </p:cTn>
                              </p:par>
                            </p:childTnLst>
                          </p:cTn>
                        </p:par>
                        <p:par>
                          <p:cTn id="25" fill="hold">
                            <p:stCondLst>
                              <p:cond delay="2000"/>
                            </p:stCondLst>
                            <p:childTnLst>
                              <p:par>
                                <p:cTn id="26" presetID="9" presetClass="entr" presetSubtype="0" fill="hold" nodeType="afterEffect">
                                  <p:stCondLst>
                                    <p:cond delay="0"/>
                                  </p:stCondLst>
                                  <p:childTnLst>
                                    <p:set>
                                      <p:cBhvr>
                                        <p:cTn id="27" dur="1" fill="hold">
                                          <p:stCondLst>
                                            <p:cond delay="0"/>
                                          </p:stCondLst>
                                        </p:cTn>
                                        <p:tgtEl>
                                          <p:spTgt spid="158"/>
                                        </p:tgtEl>
                                        <p:attrNameLst>
                                          <p:attrName>style.visibility</p:attrName>
                                        </p:attrNameLst>
                                      </p:cBhvr>
                                      <p:to>
                                        <p:strVal val="visible"/>
                                      </p:to>
                                    </p:set>
                                    <p:animEffect transition="in" filter="dissolve">
                                      <p:cBhvr>
                                        <p:cTn id="28" dur="500"/>
                                        <p:tgtEl>
                                          <p:spTgt spid="15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46"/>
                                        </p:tgtEl>
                                        <p:attrNameLst>
                                          <p:attrName>style.visibility</p:attrName>
                                        </p:attrNameLst>
                                      </p:cBhvr>
                                      <p:to>
                                        <p:strVal val="visible"/>
                                      </p:to>
                                    </p:set>
                                    <p:animEffect transition="in" filter="dissolve">
                                      <p:cBhvr>
                                        <p:cTn id="33" dur="500"/>
                                        <p:tgtEl>
                                          <p:spTgt spid="14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1" end="1"/>
                                            </p:txEl>
                                          </p:spTgt>
                                        </p:tgtEl>
                                        <p:attrNameLst>
                                          <p:attrName>style.visibility</p:attrName>
                                        </p:attrNameLst>
                                      </p:cBhvr>
                                      <p:to>
                                        <p:strVal val="visible"/>
                                      </p:to>
                                    </p:set>
                                    <p:animEffect transition="in" filter="dissolve">
                                      <p:cBhvr>
                                        <p:cTn id="38" dur="500"/>
                                        <p:tgtEl>
                                          <p:spTgt spid="3">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42"/>
                                        </p:tgtEl>
                                        <p:attrNameLst>
                                          <p:attrName>style.visibility</p:attrName>
                                        </p:attrNameLst>
                                      </p:cBhvr>
                                      <p:to>
                                        <p:strVal val="visible"/>
                                      </p:to>
                                    </p:set>
                                    <p:animEffect transition="in" filter="dissolve">
                                      <p:cBhvr>
                                        <p:cTn id="43" dur="500"/>
                                        <p:tgtEl>
                                          <p:spTgt spid="142"/>
                                        </p:tgtEl>
                                      </p:cBhvr>
                                    </p:animEffect>
                                  </p:childTnLst>
                                </p:cTn>
                              </p:par>
                            </p:childTnLst>
                          </p:cTn>
                        </p:par>
                        <p:par>
                          <p:cTn id="44" fill="hold">
                            <p:stCondLst>
                              <p:cond delay="500"/>
                            </p:stCondLst>
                            <p:childTnLst>
                              <p:par>
                                <p:cTn id="45" presetID="9" presetClass="entr" presetSubtype="0" fill="hold" nodeType="afterEffect">
                                  <p:stCondLst>
                                    <p:cond delay="0"/>
                                  </p:stCondLst>
                                  <p:childTnLst>
                                    <p:set>
                                      <p:cBhvr>
                                        <p:cTn id="46" dur="1" fill="hold">
                                          <p:stCondLst>
                                            <p:cond delay="0"/>
                                          </p:stCondLst>
                                        </p:cTn>
                                        <p:tgtEl>
                                          <p:spTgt spid="159"/>
                                        </p:tgtEl>
                                        <p:attrNameLst>
                                          <p:attrName>style.visibility</p:attrName>
                                        </p:attrNameLst>
                                      </p:cBhvr>
                                      <p:to>
                                        <p:strVal val="visible"/>
                                      </p:to>
                                    </p:set>
                                    <p:animEffect transition="in" filter="dissolve">
                                      <p:cBhvr>
                                        <p:cTn id="47" dur="500"/>
                                        <p:tgtEl>
                                          <p:spTgt spid="15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41"/>
                                        </p:tgtEl>
                                        <p:attrNameLst>
                                          <p:attrName>style.visibility</p:attrName>
                                        </p:attrNameLst>
                                      </p:cBhvr>
                                      <p:to>
                                        <p:strVal val="visible"/>
                                      </p:to>
                                    </p:set>
                                    <p:animEffect transition="in" filter="dissolve">
                                      <p:cBhvr>
                                        <p:cTn id="52" dur="500"/>
                                        <p:tgtEl>
                                          <p:spTgt spid="141"/>
                                        </p:tgtEl>
                                      </p:cBhvr>
                                    </p:animEffect>
                                  </p:childTnLst>
                                </p:cTn>
                              </p:par>
                            </p:childTnLst>
                          </p:cTn>
                        </p:par>
                        <p:par>
                          <p:cTn id="53" fill="hold">
                            <p:stCondLst>
                              <p:cond delay="500"/>
                            </p:stCondLst>
                            <p:childTnLst>
                              <p:par>
                                <p:cTn id="54" presetID="9" presetClass="entr" presetSubtype="0" fill="hold" nodeType="afterEffect">
                                  <p:stCondLst>
                                    <p:cond delay="0"/>
                                  </p:stCondLst>
                                  <p:childTnLst>
                                    <p:set>
                                      <p:cBhvr>
                                        <p:cTn id="55" dur="1" fill="hold">
                                          <p:stCondLst>
                                            <p:cond delay="0"/>
                                          </p:stCondLst>
                                        </p:cTn>
                                        <p:tgtEl>
                                          <p:spTgt spid="140"/>
                                        </p:tgtEl>
                                        <p:attrNameLst>
                                          <p:attrName>style.visibility</p:attrName>
                                        </p:attrNameLst>
                                      </p:cBhvr>
                                      <p:to>
                                        <p:strVal val="visible"/>
                                      </p:to>
                                    </p:set>
                                    <p:animEffect transition="in" filter="dissolve">
                                      <p:cBhvr>
                                        <p:cTn id="56" dur="500"/>
                                        <p:tgtEl>
                                          <p:spTgt spid="140"/>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143"/>
                                        </p:tgtEl>
                                        <p:attrNameLst>
                                          <p:attrName>style.visibility</p:attrName>
                                        </p:attrNameLst>
                                      </p:cBhvr>
                                      <p:to>
                                        <p:strVal val="visible"/>
                                      </p:to>
                                    </p:set>
                                    <p:animEffect transition="in" filter="dissolve">
                                      <p:cBhvr>
                                        <p:cTn id="61" dur="500"/>
                                        <p:tgtEl>
                                          <p:spTgt spid="143"/>
                                        </p:tgtEl>
                                      </p:cBhvr>
                                    </p:animEffect>
                                  </p:childTnLst>
                                </p:cTn>
                              </p:par>
                            </p:childTnLst>
                          </p:cTn>
                        </p:par>
                        <p:par>
                          <p:cTn id="62" fill="hold">
                            <p:stCondLst>
                              <p:cond delay="500"/>
                            </p:stCondLst>
                            <p:childTnLst>
                              <p:par>
                                <p:cTn id="63" presetID="42" presetClass="path" presetSubtype="0" accel="50000" decel="50000" fill="hold" nodeType="afterEffect">
                                  <p:stCondLst>
                                    <p:cond delay="0"/>
                                  </p:stCondLst>
                                  <p:childTnLst>
                                    <p:animMotion origin="layout" path="M 4.375E-6 -7.40741E-7 L 0.10429 0.1537 " pathEditMode="relative" rAng="0" ptsTypes="AA">
                                      <p:cBhvr>
                                        <p:cTn id="64" dur="2000" fill="hold"/>
                                        <p:tgtEl>
                                          <p:spTgt spid="143"/>
                                        </p:tgtEl>
                                        <p:attrNameLst>
                                          <p:attrName>ppt_x</p:attrName>
                                          <p:attrName>ppt_y</p:attrName>
                                        </p:attrNameLst>
                                      </p:cBhvr>
                                      <p:rCtr x="5208" y="7685"/>
                                    </p:animMotion>
                                  </p:childTnLst>
                                </p:cTn>
                              </p:par>
                              <p:par>
                                <p:cTn id="65" presetID="42" presetClass="path" presetSubtype="0" accel="50000" decel="50000" fill="hold" nodeType="withEffect">
                                  <p:stCondLst>
                                    <p:cond delay="0"/>
                                  </p:stCondLst>
                                  <p:childTnLst>
                                    <p:animMotion origin="layout" path="M -2.70833E-6 3.33333E-6 L 0.10521 0.15162 " pathEditMode="relative" rAng="0" ptsTypes="AA">
                                      <p:cBhvr>
                                        <p:cTn id="66" dur="2000" fill="hold"/>
                                        <p:tgtEl>
                                          <p:spTgt spid="159"/>
                                        </p:tgtEl>
                                        <p:attrNameLst>
                                          <p:attrName>ppt_x</p:attrName>
                                          <p:attrName>ppt_y</p:attrName>
                                        </p:attrNameLst>
                                      </p:cBhvr>
                                      <p:rCtr x="5260" y="7569"/>
                                    </p:animMotion>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3">
                                            <p:txEl>
                                              <p:pRg st="2" end="2"/>
                                            </p:txEl>
                                          </p:spTgt>
                                        </p:tgtEl>
                                        <p:attrNameLst>
                                          <p:attrName>style.visibility</p:attrName>
                                        </p:attrNameLst>
                                      </p:cBhvr>
                                      <p:to>
                                        <p:strVal val="visible"/>
                                      </p:to>
                                    </p:set>
                                    <p:animEffect transition="in" filter="dissolve">
                                      <p:cBhvr>
                                        <p:cTn id="71" dur="500"/>
                                        <p:tgtEl>
                                          <p:spTgt spid="3">
                                            <p:txEl>
                                              <p:pRg st="2" end="2"/>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grpId="0" nodeType="clickEffect">
                                  <p:stCondLst>
                                    <p:cond delay="0"/>
                                  </p:stCondLst>
                                  <p:childTnLst>
                                    <p:set>
                                      <p:cBhvr>
                                        <p:cTn id="75" dur="1" fill="hold">
                                          <p:stCondLst>
                                            <p:cond delay="0"/>
                                          </p:stCondLst>
                                        </p:cTn>
                                        <p:tgtEl>
                                          <p:spTgt spid="180"/>
                                        </p:tgtEl>
                                        <p:attrNameLst>
                                          <p:attrName>style.visibility</p:attrName>
                                        </p:attrNameLst>
                                      </p:cBhvr>
                                      <p:to>
                                        <p:strVal val="visible"/>
                                      </p:to>
                                    </p:set>
                                    <p:animEffect transition="in" filter="dissolve">
                                      <p:cBhvr>
                                        <p:cTn id="76" dur="500"/>
                                        <p:tgtEl>
                                          <p:spTgt spid="180"/>
                                        </p:tgtEl>
                                      </p:cBhvr>
                                    </p:animEffect>
                                  </p:childTnLst>
                                </p:cTn>
                              </p:par>
                            </p:childTnLst>
                          </p:cTn>
                        </p:par>
                        <p:par>
                          <p:cTn id="77" fill="hold">
                            <p:stCondLst>
                              <p:cond delay="500"/>
                            </p:stCondLst>
                            <p:childTnLst>
                              <p:par>
                                <p:cTn id="78" presetID="9" presetClass="entr" presetSubtype="0" fill="hold" grpId="0" nodeType="afterEffect">
                                  <p:stCondLst>
                                    <p:cond delay="0"/>
                                  </p:stCondLst>
                                  <p:childTnLst>
                                    <p:set>
                                      <p:cBhvr>
                                        <p:cTn id="79" dur="1" fill="hold">
                                          <p:stCondLst>
                                            <p:cond delay="0"/>
                                          </p:stCondLst>
                                        </p:cTn>
                                        <p:tgtEl>
                                          <p:spTgt spid="179"/>
                                        </p:tgtEl>
                                        <p:attrNameLst>
                                          <p:attrName>style.visibility</p:attrName>
                                        </p:attrNameLst>
                                      </p:cBhvr>
                                      <p:to>
                                        <p:strVal val="visible"/>
                                      </p:to>
                                    </p:set>
                                    <p:animEffect transition="in" filter="dissolve">
                                      <p:cBhvr>
                                        <p:cTn id="80" dur="500"/>
                                        <p:tgtEl>
                                          <p:spTgt spid="179"/>
                                        </p:tgtEl>
                                      </p:cBhvr>
                                    </p:animEffect>
                                  </p:childTnLst>
                                </p:cTn>
                              </p:par>
                            </p:childTnLst>
                          </p:cTn>
                        </p:par>
                        <p:par>
                          <p:cTn id="81" fill="hold">
                            <p:stCondLst>
                              <p:cond delay="1000"/>
                            </p:stCondLst>
                            <p:childTnLst>
                              <p:par>
                                <p:cTn id="82" presetID="9" presetClass="entr" presetSubtype="0" fill="hold" grpId="0" nodeType="afterEffect">
                                  <p:stCondLst>
                                    <p:cond delay="0"/>
                                  </p:stCondLst>
                                  <p:childTnLst>
                                    <p:set>
                                      <p:cBhvr>
                                        <p:cTn id="83" dur="1" fill="hold">
                                          <p:stCondLst>
                                            <p:cond delay="0"/>
                                          </p:stCondLst>
                                        </p:cTn>
                                        <p:tgtEl>
                                          <p:spTgt spid="178"/>
                                        </p:tgtEl>
                                        <p:attrNameLst>
                                          <p:attrName>style.visibility</p:attrName>
                                        </p:attrNameLst>
                                      </p:cBhvr>
                                      <p:to>
                                        <p:strVal val="visible"/>
                                      </p:to>
                                    </p:set>
                                    <p:animEffect transition="in" filter="dissolve">
                                      <p:cBhvr>
                                        <p:cTn id="84" dur="500"/>
                                        <p:tgtEl>
                                          <p:spTgt spid="178"/>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nodeType="clickEffect">
                                  <p:stCondLst>
                                    <p:cond delay="0"/>
                                  </p:stCondLst>
                                  <p:childTnLst>
                                    <p:set>
                                      <p:cBhvr>
                                        <p:cTn id="88" dur="1" fill="hold">
                                          <p:stCondLst>
                                            <p:cond delay="0"/>
                                          </p:stCondLst>
                                        </p:cTn>
                                        <p:tgtEl>
                                          <p:spTgt spid="160"/>
                                        </p:tgtEl>
                                        <p:attrNameLst>
                                          <p:attrName>style.visibility</p:attrName>
                                        </p:attrNameLst>
                                      </p:cBhvr>
                                      <p:to>
                                        <p:strVal val="visible"/>
                                      </p:to>
                                    </p:set>
                                    <p:animEffect transition="in" filter="dissolve">
                                      <p:cBhvr>
                                        <p:cTn id="89" dur="500"/>
                                        <p:tgtEl>
                                          <p:spTgt spid="160"/>
                                        </p:tgtEl>
                                      </p:cBhvr>
                                    </p:animEffect>
                                  </p:childTnLst>
                                </p:cTn>
                              </p:par>
                            </p:childTnLst>
                          </p:cTn>
                        </p:par>
                        <p:par>
                          <p:cTn id="90" fill="hold">
                            <p:stCondLst>
                              <p:cond delay="500"/>
                            </p:stCondLst>
                            <p:childTnLst>
                              <p:par>
                                <p:cTn id="91" presetID="9" presetClass="entr" presetSubtype="0" fill="hold" nodeType="afterEffect">
                                  <p:stCondLst>
                                    <p:cond delay="0"/>
                                  </p:stCondLst>
                                  <p:childTnLst>
                                    <p:set>
                                      <p:cBhvr>
                                        <p:cTn id="92" dur="1" fill="hold">
                                          <p:stCondLst>
                                            <p:cond delay="0"/>
                                          </p:stCondLst>
                                        </p:cTn>
                                        <p:tgtEl>
                                          <p:spTgt spid="166"/>
                                        </p:tgtEl>
                                        <p:attrNameLst>
                                          <p:attrName>style.visibility</p:attrName>
                                        </p:attrNameLst>
                                      </p:cBhvr>
                                      <p:to>
                                        <p:strVal val="visible"/>
                                      </p:to>
                                    </p:set>
                                    <p:animEffect transition="in" filter="dissolve">
                                      <p:cBhvr>
                                        <p:cTn id="93" dur="500"/>
                                        <p:tgtEl>
                                          <p:spTgt spid="166"/>
                                        </p:tgtEl>
                                      </p:cBhvr>
                                    </p:animEffect>
                                  </p:childTnLst>
                                </p:cTn>
                              </p:par>
                            </p:childTnLst>
                          </p:cTn>
                        </p:par>
                        <p:par>
                          <p:cTn id="94" fill="hold">
                            <p:stCondLst>
                              <p:cond delay="1000"/>
                            </p:stCondLst>
                            <p:childTnLst>
                              <p:par>
                                <p:cTn id="95" presetID="9" presetClass="entr" presetSubtype="0" fill="hold" nodeType="afterEffect">
                                  <p:stCondLst>
                                    <p:cond delay="0"/>
                                  </p:stCondLst>
                                  <p:childTnLst>
                                    <p:set>
                                      <p:cBhvr>
                                        <p:cTn id="96" dur="1" fill="hold">
                                          <p:stCondLst>
                                            <p:cond delay="0"/>
                                          </p:stCondLst>
                                        </p:cTn>
                                        <p:tgtEl>
                                          <p:spTgt spid="172"/>
                                        </p:tgtEl>
                                        <p:attrNameLst>
                                          <p:attrName>style.visibility</p:attrName>
                                        </p:attrNameLst>
                                      </p:cBhvr>
                                      <p:to>
                                        <p:strVal val="visible"/>
                                      </p:to>
                                    </p:set>
                                    <p:animEffect transition="in" filter="dissolve">
                                      <p:cBhvr>
                                        <p:cTn id="97" dur="500"/>
                                        <p:tgtEl>
                                          <p:spTgt spid="172"/>
                                        </p:tgtEl>
                                      </p:cBhvr>
                                    </p:animEffect>
                                  </p:childTnLst>
                                </p:cTn>
                              </p:par>
                            </p:childTnLst>
                          </p:cTn>
                        </p:par>
                        <p:par>
                          <p:cTn id="98" fill="hold">
                            <p:stCondLst>
                              <p:cond delay="1500"/>
                            </p:stCondLst>
                            <p:childTnLst>
                              <p:par>
                                <p:cTn id="99" presetID="42" presetClass="path" presetSubtype="0" accel="50000" decel="50000" fill="hold" grpId="1" nodeType="afterEffect">
                                  <p:stCondLst>
                                    <p:cond delay="0"/>
                                  </p:stCondLst>
                                  <p:childTnLst>
                                    <p:animMotion origin="layout" path="M 3.125E-6 1.85185E-6 L -0.05612 -0.03889 " pathEditMode="relative" rAng="0" ptsTypes="AA">
                                      <p:cBhvr>
                                        <p:cTn id="100" dur="500" fill="hold"/>
                                        <p:tgtEl>
                                          <p:spTgt spid="178"/>
                                        </p:tgtEl>
                                        <p:attrNameLst>
                                          <p:attrName>ppt_x</p:attrName>
                                          <p:attrName>ppt_y</p:attrName>
                                        </p:attrNameLst>
                                      </p:cBhvr>
                                      <p:rCtr x="-2812" y="-1944"/>
                                    </p:animMotion>
                                  </p:childTnLst>
                                </p:cTn>
                              </p:par>
                              <p:par>
                                <p:cTn id="101" presetID="42" presetClass="path" presetSubtype="0" accel="50000" decel="50000" fill="hold" grpId="1" nodeType="withEffect">
                                  <p:stCondLst>
                                    <p:cond delay="0"/>
                                  </p:stCondLst>
                                  <p:childTnLst>
                                    <p:animMotion origin="layout" path="M 3.125E-6 -3.33333E-6 L -0.05638 0.00209 " pathEditMode="relative" rAng="0" ptsTypes="AA">
                                      <p:cBhvr>
                                        <p:cTn id="102" dur="500" fill="hold"/>
                                        <p:tgtEl>
                                          <p:spTgt spid="179"/>
                                        </p:tgtEl>
                                        <p:attrNameLst>
                                          <p:attrName>ppt_x</p:attrName>
                                          <p:attrName>ppt_y</p:attrName>
                                        </p:attrNameLst>
                                      </p:cBhvr>
                                      <p:rCtr x="-2826" y="93"/>
                                    </p:animMotion>
                                  </p:childTnLst>
                                </p:cTn>
                              </p:par>
                              <p:par>
                                <p:cTn id="103" presetID="42" presetClass="path" presetSubtype="0" accel="50000" decel="50000" fill="hold" grpId="1" nodeType="withEffect">
                                  <p:stCondLst>
                                    <p:cond delay="0"/>
                                  </p:stCondLst>
                                  <p:childTnLst>
                                    <p:animMotion origin="layout" path="M 3.125E-6 2.59259E-6 L -0.05586 0.0456 " pathEditMode="relative" rAng="0" ptsTypes="AA">
                                      <p:cBhvr>
                                        <p:cTn id="104" dur="500" fill="hold"/>
                                        <p:tgtEl>
                                          <p:spTgt spid="180"/>
                                        </p:tgtEl>
                                        <p:attrNameLst>
                                          <p:attrName>ppt_x</p:attrName>
                                          <p:attrName>ppt_y</p:attrName>
                                        </p:attrNameLst>
                                      </p:cBhvr>
                                      <p:rCtr x="-2799" y="2269"/>
                                    </p:animMotion>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nodeType="clickEffect">
                                  <p:stCondLst>
                                    <p:cond delay="0"/>
                                  </p:stCondLst>
                                  <p:childTnLst>
                                    <p:set>
                                      <p:cBhvr>
                                        <p:cTn id="108" dur="1" fill="hold">
                                          <p:stCondLst>
                                            <p:cond delay="0"/>
                                          </p:stCondLst>
                                        </p:cTn>
                                        <p:tgtEl>
                                          <p:spTgt spid="163"/>
                                        </p:tgtEl>
                                        <p:attrNameLst>
                                          <p:attrName>style.visibility</p:attrName>
                                        </p:attrNameLst>
                                      </p:cBhvr>
                                      <p:to>
                                        <p:strVal val="visible"/>
                                      </p:to>
                                    </p:set>
                                    <p:animEffect transition="in" filter="dissolve">
                                      <p:cBhvr>
                                        <p:cTn id="109" dur="500"/>
                                        <p:tgtEl>
                                          <p:spTgt spid="163"/>
                                        </p:tgtEl>
                                      </p:cBhvr>
                                    </p:animEffect>
                                  </p:childTnLst>
                                </p:cTn>
                              </p:par>
                              <p:par>
                                <p:cTn id="110" presetID="9" presetClass="entr" presetSubtype="0" fill="hold" nodeType="withEffect">
                                  <p:stCondLst>
                                    <p:cond delay="0"/>
                                  </p:stCondLst>
                                  <p:childTnLst>
                                    <p:set>
                                      <p:cBhvr>
                                        <p:cTn id="111" dur="1" fill="hold">
                                          <p:stCondLst>
                                            <p:cond delay="0"/>
                                          </p:stCondLst>
                                        </p:cTn>
                                        <p:tgtEl>
                                          <p:spTgt spid="169"/>
                                        </p:tgtEl>
                                        <p:attrNameLst>
                                          <p:attrName>style.visibility</p:attrName>
                                        </p:attrNameLst>
                                      </p:cBhvr>
                                      <p:to>
                                        <p:strVal val="visible"/>
                                      </p:to>
                                    </p:set>
                                    <p:animEffect transition="in" filter="dissolve">
                                      <p:cBhvr>
                                        <p:cTn id="112" dur="500"/>
                                        <p:tgtEl>
                                          <p:spTgt spid="169"/>
                                        </p:tgtEl>
                                      </p:cBhvr>
                                    </p:animEffect>
                                  </p:childTnLst>
                                </p:cTn>
                              </p:par>
                              <p:par>
                                <p:cTn id="113" presetID="9" presetClass="entr" presetSubtype="0" fill="hold" nodeType="withEffect">
                                  <p:stCondLst>
                                    <p:cond delay="0"/>
                                  </p:stCondLst>
                                  <p:childTnLst>
                                    <p:set>
                                      <p:cBhvr>
                                        <p:cTn id="114" dur="1" fill="hold">
                                          <p:stCondLst>
                                            <p:cond delay="0"/>
                                          </p:stCondLst>
                                        </p:cTn>
                                        <p:tgtEl>
                                          <p:spTgt spid="175"/>
                                        </p:tgtEl>
                                        <p:attrNameLst>
                                          <p:attrName>style.visibility</p:attrName>
                                        </p:attrNameLst>
                                      </p:cBhvr>
                                      <p:to>
                                        <p:strVal val="visible"/>
                                      </p:to>
                                    </p:set>
                                    <p:animEffect transition="in" filter="dissolve">
                                      <p:cBhvr>
                                        <p:cTn id="115" dur="500"/>
                                        <p:tgtEl>
                                          <p:spTgt spid="175"/>
                                        </p:tgtEl>
                                      </p:cBhvr>
                                    </p:animEffect>
                                  </p:childTnLst>
                                </p:cTn>
                              </p:par>
                            </p:childTnLst>
                          </p:cTn>
                        </p:par>
                        <p:par>
                          <p:cTn id="116" fill="hold">
                            <p:stCondLst>
                              <p:cond delay="500"/>
                            </p:stCondLst>
                            <p:childTnLst>
                              <p:par>
                                <p:cTn id="117" presetID="9" presetClass="entr" presetSubtype="0" fill="hold" grpId="0" nodeType="afterEffect">
                                  <p:stCondLst>
                                    <p:cond delay="0"/>
                                  </p:stCondLst>
                                  <p:childTnLst>
                                    <p:set>
                                      <p:cBhvr>
                                        <p:cTn id="118" dur="1" fill="hold">
                                          <p:stCondLst>
                                            <p:cond delay="0"/>
                                          </p:stCondLst>
                                        </p:cTn>
                                        <p:tgtEl>
                                          <p:spTgt spid="181"/>
                                        </p:tgtEl>
                                        <p:attrNameLst>
                                          <p:attrName>style.visibility</p:attrName>
                                        </p:attrNameLst>
                                      </p:cBhvr>
                                      <p:to>
                                        <p:strVal val="visible"/>
                                      </p:to>
                                    </p:set>
                                    <p:animEffect transition="in" filter="dissolve">
                                      <p:cBhvr>
                                        <p:cTn id="119" dur="500"/>
                                        <p:tgtEl>
                                          <p:spTgt spid="181"/>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182"/>
                                        </p:tgtEl>
                                        <p:attrNameLst>
                                          <p:attrName>style.visibility</p:attrName>
                                        </p:attrNameLst>
                                      </p:cBhvr>
                                      <p:to>
                                        <p:strVal val="visible"/>
                                      </p:to>
                                    </p:set>
                                    <p:animEffect transition="in" filter="dissolve">
                                      <p:cBhvr>
                                        <p:cTn id="122" dur="500"/>
                                        <p:tgtEl>
                                          <p:spTgt spid="182"/>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183"/>
                                        </p:tgtEl>
                                        <p:attrNameLst>
                                          <p:attrName>style.visibility</p:attrName>
                                        </p:attrNameLst>
                                      </p:cBhvr>
                                      <p:to>
                                        <p:strVal val="visible"/>
                                      </p:to>
                                    </p:set>
                                    <p:animEffect transition="in" filter="dissolve">
                                      <p:cBhvr>
                                        <p:cTn id="125" dur="500"/>
                                        <p:tgtEl>
                                          <p:spTgt spid="183"/>
                                        </p:tgtEl>
                                      </p:cBhvr>
                                    </p:animEffect>
                                  </p:childTnLst>
                                </p:cTn>
                              </p:par>
                            </p:childTnLst>
                          </p:cTn>
                        </p:par>
                      </p:childTnLst>
                    </p:cTn>
                  </p:par>
                  <p:par>
                    <p:cTn id="126" fill="hold">
                      <p:stCondLst>
                        <p:cond delay="indefinite"/>
                      </p:stCondLst>
                      <p:childTnLst>
                        <p:par>
                          <p:cTn id="127" fill="hold">
                            <p:stCondLst>
                              <p:cond delay="0"/>
                            </p:stCondLst>
                            <p:childTnLst>
                              <p:par>
                                <p:cTn id="128" presetID="9" presetClass="entr" presetSubtype="0" fill="hold" grpId="0" nodeType="clickEffect">
                                  <p:stCondLst>
                                    <p:cond delay="0"/>
                                  </p:stCondLst>
                                  <p:childTnLst>
                                    <p:set>
                                      <p:cBhvr>
                                        <p:cTn id="129" dur="1" fill="hold">
                                          <p:stCondLst>
                                            <p:cond delay="0"/>
                                          </p:stCondLst>
                                        </p:cTn>
                                        <p:tgtEl>
                                          <p:spTgt spid="3">
                                            <p:txEl>
                                              <p:pRg st="3" end="3"/>
                                            </p:txEl>
                                          </p:spTgt>
                                        </p:tgtEl>
                                        <p:attrNameLst>
                                          <p:attrName>style.visibility</p:attrName>
                                        </p:attrNameLst>
                                      </p:cBhvr>
                                      <p:to>
                                        <p:strVal val="visible"/>
                                      </p:to>
                                    </p:set>
                                    <p:animEffect transition="in" filter="dissolve">
                                      <p:cBhvr>
                                        <p:cTn id="130" dur="500"/>
                                        <p:tgtEl>
                                          <p:spTgt spid="3">
                                            <p:txEl>
                                              <p:pRg st="3" end="3"/>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nodeType="clickEffect">
                                  <p:stCondLst>
                                    <p:cond delay="0"/>
                                  </p:stCondLst>
                                  <p:childTnLst>
                                    <p:set>
                                      <p:cBhvr>
                                        <p:cTn id="134" dur="1" fill="hold">
                                          <p:stCondLst>
                                            <p:cond delay="0"/>
                                          </p:stCondLst>
                                        </p:cTn>
                                        <p:tgtEl>
                                          <p:spTgt spid="184"/>
                                        </p:tgtEl>
                                        <p:attrNameLst>
                                          <p:attrName>style.visibility</p:attrName>
                                        </p:attrNameLst>
                                      </p:cBhvr>
                                      <p:to>
                                        <p:strVal val="visible"/>
                                      </p:to>
                                    </p:set>
                                    <p:animEffect transition="in" filter="dissolve">
                                      <p:cBhvr>
                                        <p:cTn id="135" dur="500"/>
                                        <p:tgtEl>
                                          <p:spTgt spid="184"/>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185"/>
                                        </p:tgtEl>
                                        <p:attrNameLst>
                                          <p:attrName>style.visibility</p:attrName>
                                        </p:attrNameLst>
                                      </p:cBhvr>
                                      <p:to>
                                        <p:strVal val="visible"/>
                                      </p:to>
                                    </p:set>
                                    <p:animEffect transition="in" filter="dissolve">
                                      <p:cBhvr>
                                        <p:cTn id="140" dur="500"/>
                                        <p:tgtEl>
                                          <p:spTgt spid="185"/>
                                        </p:tgtEl>
                                      </p:cBhvr>
                                    </p:animEffect>
                                  </p:childTnLst>
                                </p:cTn>
                              </p:par>
                            </p:childTnLst>
                          </p:cTn>
                        </p:par>
                        <p:par>
                          <p:cTn id="141" fill="hold">
                            <p:stCondLst>
                              <p:cond delay="500"/>
                            </p:stCondLst>
                            <p:childTnLst>
                              <p:par>
                                <p:cTn id="142" presetID="9" presetClass="entr" presetSubtype="0" fill="hold" nodeType="afterEffect">
                                  <p:stCondLst>
                                    <p:cond delay="0"/>
                                  </p:stCondLst>
                                  <p:childTnLst>
                                    <p:set>
                                      <p:cBhvr>
                                        <p:cTn id="143" dur="1" fill="hold">
                                          <p:stCondLst>
                                            <p:cond delay="0"/>
                                          </p:stCondLst>
                                        </p:cTn>
                                        <p:tgtEl>
                                          <p:spTgt spid="188"/>
                                        </p:tgtEl>
                                        <p:attrNameLst>
                                          <p:attrName>style.visibility</p:attrName>
                                        </p:attrNameLst>
                                      </p:cBhvr>
                                      <p:to>
                                        <p:strVal val="visible"/>
                                      </p:to>
                                    </p:set>
                                    <p:animEffect transition="in" filter="dissolve">
                                      <p:cBhvr>
                                        <p:cTn id="144"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1" grpId="0" animBg="1"/>
      <p:bldP spid="142" grpId="0" animBg="1"/>
      <p:bldP spid="178" grpId="0" animBg="1"/>
      <p:bldP spid="178" grpId="1" animBg="1"/>
      <p:bldP spid="179" grpId="0" animBg="1"/>
      <p:bldP spid="179" grpId="1" animBg="1"/>
      <p:bldP spid="180" grpId="0" animBg="1"/>
      <p:bldP spid="180" grpId="1" animBg="1"/>
      <p:bldP spid="181" grpId="0" animBg="1"/>
      <p:bldP spid="182" grpId="0" animBg="1"/>
      <p:bldP spid="18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90</a:t>
            </a:fld>
            <a:endParaRPr lang="en-US" dirty="0"/>
          </a:p>
        </p:txBody>
      </p:sp>
    </p:spTree>
    <p:extLst>
      <p:ext uri="{BB962C8B-B14F-4D97-AF65-F5344CB8AC3E}">
        <p14:creationId xmlns:p14="http://schemas.microsoft.com/office/powerpoint/2010/main" val="7566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5614</TotalTime>
  <Words>3505</Words>
  <Application>Microsoft Macintosh PowerPoint</Application>
  <PresentationFormat>Widescreen</PresentationFormat>
  <Paragraphs>709</Paragraphs>
  <Slides>90</Slides>
  <Notes>81</Notes>
  <HiddenSlides>0</HiddenSlides>
  <MMClips>31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90</vt:i4>
      </vt:variant>
    </vt:vector>
  </HeadingPairs>
  <TitlesOfParts>
    <vt:vector size="95" baseType="lpstr">
      <vt:lpstr>Andale Mono</vt:lpstr>
      <vt:lpstr>Arial</vt:lpstr>
      <vt:lpstr>Calibri</vt:lpstr>
      <vt:lpstr>Calibri Light</vt:lpstr>
      <vt:lpstr>Office Theme</vt:lpstr>
      <vt:lpstr>Introduction To Docker</vt:lpstr>
      <vt:lpstr>If you want hands-on practice…</vt:lpstr>
      <vt:lpstr>Part I</vt:lpstr>
      <vt:lpstr>Why Does Does Docker Matter?</vt:lpstr>
      <vt:lpstr>What is Docker?</vt:lpstr>
      <vt:lpstr>What is Container?</vt:lpstr>
      <vt:lpstr>Comparing Virtual Machines and Containers</vt:lpstr>
      <vt:lpstr>Virtual Machine and Container Architecture</vt:lpstr>
      <vt:lpstr>Wins for Docker</vt:lpstr>
      <vt:lpstr>Docker Engine Overview</vt:lpstr>
      <vt:lpstr>The Docker Architecture</vt:lpstr>
      <vt:lpstr>Part II</vt:lpstr>
      <vt:lpstr>Sign In to Docker Desktop</vt:lpstr>
      <vt:lpstr>Verify Your Docker Installation</vt:lpstr>
      <vt:lpstr>PowerPoint Presentation</vt:lpstr>
      <vt:lpstr>PowerPoint Presentation</vt:lpstr>
      <vt:lpstr>PowerPoint Presentation</vt:lpstr>
      <vt:lpstr>Part III</vt:lpstr>
      <vt:lpstr>Docker Images</vt:lpstr>
      <vt:lpstr>PowerPoint Presentation</vt:lpstr>
      <vt:lpstr>The Dockerfile</vt:lpstr>
      <vt:lpstr>The Dockerfile</vt:lpstr>
      <vt:lpstr>PowerPoint Presentation</vt:lpstr>
      <vt:lpstr>The FROM Instruction</vt:lpstr>
      <vt:lpstr>PowerPoint Presentation</vt:lpstr>
      <vt:lpstr>The RUN Instruction</vt:lpstr>
      <vt:lpstr>PowerPoint Presentation</vt:lpstr>
      <vt:lpstr>The WORKDIR Instruction</vt:lpstr>
      <vt:lpstr>PowerPoint Presentation</vt:lpstr>
      <vt:lpstr>The COPY Instruction</vt:lpstr>
      <vt:lpstr>PowerPoint Presentation</vt:lpstr>
      <vt:lpstr>The EXPOSE Instruction</vt:lpstr>
      <vt:lpstr>PowerPoint Presentation</vt:lpstr>
      <vt:lpstr>The LABEL Instruction</vt:lpstr>
      <vt:lpstr>PowerPoint Presentation</vt:lpstr>
      <vt:lpstr>The CMD Instruction</vt:lpstr>
      <vt:lpstr>PowerPoint Presentation</vt:lpstr>
      <vt:lpstr>Build Docker Images</vt:lpstr>
      <vt:lpstr>PowerPoint Presentation</vt:lpstr>
      <vt:lpstr>Remove Docker Images</vt:lpstr>
      <vt:lpstr>PowerPoint Presentation</vt:lpstr>
      <vt:lpstr>Docker Image Challenge</vt:lpstr>
      <vt:lpstr>PowerPoint Presentation</vt:lpstr>
      <vt:lpstr>Part IV</vt:lpstr>
      <vt:lpstr>Docker Containers</vt:lpstr>
      <vt:lpstr>PowerPoint Presentation</vt:lpstr>
      <vt:lpstr>Docker Container Command Flags</vt:lpstr>
      <vt:lpstr>Docker Container Command Examples</vt:lpstr>
      <vt:lpstr>Create a Docker Container</vt:lpstr>
      <vt:lpstr>PowerPoint Presentation</vt:lpstr>
      <vt:lpstr>Attach to a Running Container</vt:lpstr>
      <vt:lpstr>PowerPoint Presentation</vt:lpstr>
      <vt:lpstr>Stop a Running Container</vt:lpstr>
      <vt:lpstr>PowerPoint Presentation</vt:lpstr>
      <vt:lpstr>Start a Stopped Container</vt:lpstr>
      <vt:lpstr>PowerPoint Presentation</vt:lpstr>
      <vt:lpstr>Remove a Container</vt:lpstr>
      <vt:lpstr>PowerPoint Presentation</vt:lpstr>
      <vt:lpstr>Create a Docker Container With a Mapped Volume</vt:lpstr>
      <vt:lpstr>PowerPoint Presentation</vt:lpstr>
      <vt:lpstr>Part V</vt:lpstr>
      <vt:lpstr>Docker Quick Hit Topics</vt:lpstr>
      <vt:lpstr>Docker Exec</vt:lpstr>
      <vt:lpstr>PowerPoint Presentation</vt:lpstr>
      <vt:lpstr>Docker Networks</vt:lpstr>
      <vt:lpstr>Deploy a Docker Network</vt:lpstr>
      <vt:lpstr>Deploy a Docker Network</vt:lpstr>
      <vt:lpstr>PowerPoint Presentation</vt:lpstr>
      <vt:lpstr>Docker Compose</vt:lpstr>
      <vt:lpstr>Example docker-compose.yml</vt:lpstr>
      <vt:lpstr>Docker Compose</vt:lpstr>
      <vt:lpstr>PowerPoint Presentation</vt:lpstr>
      <vt:lpstr>Cleaning Up</vt:lpstr>
      <vt:lpstr>Understand Docker Disk Usage</vt:lpstr>
      <vt:lpstr>PowerPoint Presentation</vt:lpstr>
      <vt:lpstr>Stop All Running Containers</vt:lpstr>
      <vt:lpstr>PowerPoint Presentation</vt:lpstr>
      <vt:lpstr>Remove All Stopped Containers</vt:lpstr>
      <vt:lpstr>PowerPoint Presentation</vt:lpstr>
      <vt:lpstr>Remove Dangling Images</vt:lpstr>
      <vt:lpstr>PowerPoint Presentation</vt:lpstr>
      <vt:lpstr>Docker System Cleanup</vt:lpstr>
      <vt:lpstr>PowerPoint Presentation</vt:lpstr>
      <vt:lpstr>Remove Unused Images</vt:lpstr>
      <vt:lpstr>PowerPoint Presentation</vt:lpstr>
      <vt:lpstr>Part VI</vt:lpstr>
      <vt:lpstr>Docker Quiz</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Hull, Timothy</dc:creator>
  <cp:lastModifiedBy>Hull, Timothy</cp:lastModifiedBy>
  <cp:revision>144</cp:revision>
  <dcterms:created xsi:type="dcterms:W3CDTF">2020-02-11T00:22:44Z</dcterms:created>
  <dcterms:modified xsi:type="dcterms:W3CDTF">2020-03-15T19:50:07Z</dcterms:modified>
</cp:coreProperties>
</file>